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309" r:id="rId3"/>
    <p:sldId id="31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07" r:id="rId20"/>
    <p:sldId id="285" r:id="rId21"/>
    <p:sldId id="286" r:id="rId22"/>
    <p:sldId id="287" r:id="rId23"/>
    <p:sldId id="288" r:id="rId24"/>
    <p:sldId id="289" r:id="rId25"/>
    <p:sldId id="290" r:id="rId26"/>
    <p:sldId id="291" r:id="rId27"/>
    <p:sldId id="292" r:id="rId28"/>
    <p:sldId id="293" r:id="rId29"/>
    <p:sldId id="294" r:id="rId30"/>
    <p:sldId id="324" r:id="rId31"/>
    <p:sldId id="325" r:id="rId32"/>
    <p:sldId id="326" r:id="rId33"/>
    <p:sldId id="327" r:id="rId34"/>
    <p:sldId id="328" r:id="rId35"/>
    <p:sldId id="329" r:id="rId36"/>
    <p:sldId id="330" r:id="rId37"/>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03" autoAdjust="0"/>
  </p:normalViewPr>
  <p:slideViewPr>
    <p:cSldViewPr>
      <p:cViewPr>
        <p:scale>
          <a:sx n="72" d="100"/>
          <a:sy n="72" d="100"/>
        </p:scale>
        <p:origin x="-408" y="-19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260"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358C2-C52A-4E09-B78E-3B46693F5A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CE8FC9F-545F-457E-BD9D-30DE46559D6F}">
      <dgm:prSet phldrT="[Text]" custT="1"/>
      <dgm:spPr/>
      <dgm:t>
        <a:bodyPr/>
        <a:lstStyle/>
        <a:p>
          <a:r>
            <a:rPr lang="en-US" sz="2000" dirty="0" smtClean="0">
              <a:latin typeface="Arial" pitchFamily="34" charset="0"/>
              <a:cs typeface="Arial" pitchFamily="34" charset="0"/>
            </a:rPr>
            <a:t>Virus</a:t>
          </a:r>
          <a:endParaRPr lang="en-US" sz="2000" dirty="0">
            <a:latin typeface="Arial" pitchFamily="34" charset="0"/>
            <a:cs typeface="Arial" pitchFamily="34" charset="0"/>
          </a:endParaRPr>
        </a:p>
      </dgm:t>
    </dgm:pt>
    <dgm:pt modelId="{60D02B1D-13A4-4E90-A7D1-46E902F0AA2E}" type="parTrans" cxnId="{B92E66D1-C10D-46A2-BE95-7215DE810D8A}">
      <dgm:prSet/>
      <dgm:spPr/>
      <dgm:t>
        <a:bodyPr/>
        <a:lstStyle/>
        <a:p>
          <a:endParaRPr lang="en-US"/>
        </a:p>
      </dgm:t>
    </dgm:pt>
    <dgm:pt modelId="{119F9153-5DB3-487B-9E7B-57FB824C549D}" type="sibTrans" cxnId="{B92E66D1-C10D-46A2-BE95-7215DE810D8A}">
      <dgm:prSet/>
      <dgm:spPr/>
      <dgm:t>
        <a:bodyPr/>
        <a:lstStyle/>
        <a:p>
          <a:endParaRPr lang="en-US"/>
        </a:p>
      </dgm:t>
    </dgm:pt>
    <dgm:pt modelId="{5886EBB9-DAAC-4E40-8154-BE886375F45E}">
      <dgm:prSet phldrT="[Text]" custT="1"/>
      <dgm:spPr/>
      <dgm:t>
        <a:bodyPr/>
        <a:lstStyle/>
        <a:p>
          <a:r>
            <a:rPr lang="en-US" sz="2000" dirty="0" smtClean="0">
              <a:latin typeface="Arial" pitchFamily="34" charset="0"/>
              <a:cs typeface="Arial" pitchFamily="34" charset="0"/>
            </a:rPr>
            <a:t>requires </a:t>
          </a:r>
          <a:r>
            <a:rPr lang="en-US" sz="2000" dirty="0" smtClean="0">
              <a:latin typeface="Arial" pitchFamily="34" charset="0"/>
              <a:cs typeface="Arial" pitchFamily="34" charset="0"/>
            </a:rPr>
            <a:t>______ </a:t>
          </a:r>
          <a:r>
            <a:rPr lang="en-US" sz="2000" dirty="0" smtClean="0">
              <a:latin typeface="Arial" pitchFamily="34" charset="0"/>
              <a:cs typeface="Arial" pitchFamily="34" charset="0"/>
            </a:rPr>
            <a:t>program</a:t>
          </a:r>
          <a:endParaRPr lang="en-US" sz="2000" dirty="0">
            <a:latin typeface="Arial" pitchFamily="34" charset="0"/>
            <a:cs typeface="Arial" pitchFamily="34" charset="0"/>
          </a:endParaRPr>
        </a:p>
      </dgm:t>
    </dgm:pt>
    <dgm:pt modelId="{C3DE66C2-4559-462F-951B-D0F667FFF036}" type="parTrans" cxnId="{7FBE9C60-DD62-48C4-A23C-A27C9508429D}">
      <dgm:prSet/>
      <dgm:spPr/>
      <dgm:t>
        <a:bodyPr/>
        <a:lstStyle/>
        <a:p>
          <a:endParaRPr lang="en-US"/>
        </a:p>
      </dgm:t>
    </dgm:pt>
    <dgm:pt modelId="{5BC9A82C-8E1C-43D7-8319-893F08DA4E4C}" type="sibTrans" cxnId="{7FBE9C60-DD62-48C4-A23C-A27C9508429D}">
      <dgm:prSet/>
      <dgm:spPr/>
      <dgm:t>
        <a:bodyPr/>
        <a:lstStyle/>
        <a:p>
          <a:endParaRPr lang="en-US"/>
        </a:p>
      </dgm:t>
    </dgm:pt>
    <dgm:pt modelId="{2B3C95C3-62C2-4658-B50A-4FB418EE5505}">
      <dgm:prSet phldrT="[Text]" custT="1"/>
      <dgm:spPr/>
      <dgm:t>
        <a:bodyPr/>
        <a:lstStyle/>
        <a:p>
          <a:r>
            <a:rPr lang="en-US" sz="2000" dirty="0" smtClean="0">
              <a:latin typeface="Arial" pitchFamily="34" charset="0"/>
              <a:cs typeface="Arial" pitchFamily="34" charset="0"/>
            </a:rPr>
            <a:t>Worm</a:t>
          </a:r>
          <a:endParaRPr lang="en-US" sz="2000" dirty="0">
            <a:latin typeface="Arial" pitchFamily="34" charset="0"/>
            <a:cs typeface="Arial" pitchFamily="34" charset="0"/>
          </a:endParaRPr>
        </a:p>
      </dgm:t>
    </dgm:pt>
    <dgm:pt modelId="{140AF6B1-45A1-4D84-88FA-C5355A0F4439}" type="parTrans" cxnId="{8FD0CB34-AAFC-477F-87BA-4FC29EA0F50B}">
      <dgm:prSet/>
      <dgm:spPr/>
      <dgm:t>
        <a:bodyPr/>
        <a:lstStyle/>
        <a:p>
          <a:endParaRPr lang="en-US"/>
        </a:p>
      </dgm:t>
    </dgm:pt>
    <dgm:pt modelId="{5FFB4D0D-69F3-48B1-ADF6-A322409D77C3}" type="sibTrans" cxnId="{8FD0CB34-AAFC-477F-87BA-4FC29EA0F50B}">
      <dgm:prSet/>
      <dgm:spPr/>
      <dgm:t>
        <a:bodyPr/>
        <a:lstStyle/>
        <a:p>
          <a:endParaRPr lang="en-US"/>
        </a:p>
      </dgm:t>
    </dgm:pt>
    <dgm:pt modelId="{476582B9-3215-4929-9A96-468CED5DCB73}">
      <dgm:prSet phldrT="[Text]" custT="1"/>
      <dgm:spPr/>
      <dgm:t>
        <a:bodyPr/>
        <a:lstStyle/>
        <a:p>
          <a:r>
            <a:rPr lang="en-US" sz="2000" dirty="0" smtClean="0">
              <a:latin typeface="Arial" pitchFamily="34" charset="0"/>
              <a:cs typeface="Arial" pitchFamily="34" charset="0"/>
            </a:rPr>
            <a:t>_____________ </a:t>
          </a:r>
          <a:r>
            <a:rPr lang="en-US" sz="2000" dirty="0" smtClean="0">
              <a:latin typeface="Arial" pitchFamily="34" charset="0"/>
              <a:cs typeface="Arial" pitchFamily="34" charset="0"/>
            </a:rPr>
            <a:t>program</a:t>
          </a:r>
          <a:endParaRPr lang="en-US" sz="2000" dirty="0">
            <a:latin typeface="Arial" pitchFamily="34" charset="0"/>
            <a:cs typeface="Arial" pitchFamily="34" charset="0"/>
          </a:endParaRPr>
        </a:p>
      </dgm:t>
    </dgm:pt>
    <dgm:pt modelId="{A5FF2A5B-3828-4759-A15B-5B5714553E52}" type="parTrans" cxnId="{DBBBCDFE-0525-4ECB-9D0C-2C07E4945FAA}">
      <dgm:prSet/>
      <dgm:spPr/>
      <dgm:t>
        <a:bodyPr/>
        <a:lstStyle/>
        <a:p>
          <a:endParaRPr lang="en-US"/>
        </a:p>
      </dgm:t>
    </dgm:pt>
    <dgm:pt modelId="{DB37A7E4-4F52-486A-A6C1-FB3B466FD62A}" type="sibTrans" cxnId="{DBBBCDFE-0525-4ECB-9D0C-2C07E4945FAA}">
      <dgm:prSet/>
      <dgm:spPr/>
      <dgm:t>
        <a:bodyPr/>
        <a:lstStyle/>
        <a:p>
          <a:endParaRPr lang="en-US"/>
        </a:p>
      </dgm:t>
    </dgm:pt>
    <dgm:pt modelId="{CA0F5BA1-B642-4F27-9BF6-C2DCCA2902C2}">
      <dgm:prSet phldrT="[Text]" custT="1"/>
      <dgm:spPr/>
      <dgm:t>
        <a:bodyPr/>
        <a:lstStyle/>
        <a:p>
          <a:r>
            <a:rPr lang="en-US" sz="2000" dirty="0" smtClean="0">
              <a:latin typeface="Arial" pitchFamily="34" charset="0"/>
              <a:cs typeface="Arial" pitchFamily="34" charset="0"/>
            </a:rPr>
            <a:t>___________ </a:t>
          </a:r>
          <a:r>
            <a:rPr lang="en-US" sz="2000" dirty="0" smtClean="0">
              <a:latin typeface="Arial" pitchFamily="34" charset="0"/>
              <a:cs typeface="Arial" pitchFamily="34" charset="0"/>
            </a:rPr>
            <a:t>other programs</a:t>
          </a:r>
          <a:endParaRPr lang="en-US" sz="2000" dirty="0">
            <a:latin typeface="Arial" pitchFamily="34" charset="0"/>
            <a:cs typeface="Arial" pitchFamily="34" charset="0"/>
          </a:endParaRPr>
        </a:p>
      </dgm:t>
    </dgm:pt>
    <dgm:pt modelId="{F15C9C35-758B-4987-90CD-1917A27FDAB8}" type="parTrans" cxnId="{2DC1D163-3314-4656-9D9C-A160A28EC9CD}">
      <dgm:prSet/>
      <dgm:spPr/>
      <dgm:t>
        <a:bodyPr/>
        <a:lstStyle/>
        <a:p>
          <a:endParaRPr lang="en-US"/>
        </a:p>
      </dgm:t>
    </dgm:pt>
    <dgm:pt modelId="{74EDB0D6-48D3-44E5-B813-1BC8F575196E}" type="sibTrans" cxnId="{2DC1D163-3314-4656-9D9C-A160A28EC9CD}">
      <dgm:prSet/>
      <dgm:spPr/>
      <dgm:t>
        <a:bodyPr/>
        <a:lstStyle/>
        <a:p>
          <a:endParaRPr lang="en-US"/>
        </a:p>
      </dgm:t>
    </dgm:pt>
    <dgm:pt modelId="{41E599BB-DC89-441A-BA18-CDB2FE32D7E4}">
      <dgm:prSet phldrT="[Text]" custT="1"/>
      <dgm:spPr/>
      <dgm:t>
        <a:bodyPr/>
        <a:lstStyle/>
        <a:p>
          <a:r>
            <a:rPr lang="en-US" sz="2000" dirty="0" smtClean="0">
              <a:latin typeface="Arial" pitchFamily="34" charset="0"/>
              <a:cs typeface="Arial" pitchFamily="34" charset="0"/>
            </a:rPr>
            <a:t>only active when host is </a:t>
          </a:r>
          <a:r>
            <a:rPr lang="en-US" sz="2000" dirty="0" smtClean="0">
              <a:latin typeface="Arial" pitchFamily="34" charset="0"/>
              <a:cs typeface="Arial" pitchFamily="34" charset="0"/>
            </a:rPr>
            <a:t>_________</a:t>
          </a:r>
          <a:endParaRPr lang="en-US" sz="2000" dirty="0">
            <a:latin typeface="Arial" pitchFamily="34" charset="0"/>
            <a:cs typeface="Arial" pitchFamily="34" charset="0"/>
          </a:endParaRPr>
        </a:p>
      </dgm:t>
    </dgm:pt>
    <dgm:pt modelId="{41BAA23E-0187-428D-8E9E-D44C206E8ADD}" type="parTrans" cxnId="{59C7BCAB-7EC6-4078-B19D-2AD5348A428D}">
      <dgm:prSet/>
      <dgm:spPr/>
      <dgm:t>
        <a:bodyPr/>
        <a:lstStyle/>
        <a:p>
          <a:endParaRPr lang="en-US"/>
        </a:p>
      </dgm:t>
    </dgm:pt>
    <dgm:pt modelId="{FC128BFB-5F73-4840-8833-73B7FD90A468}" type="sibTrans" cxnId="{59C7BCAB-7EC6-4078-B19D-2AD5348A428D}">
      <dgm:prSet/>
      <dgm:spPr/>
      <dgm:t>
        <a:bodyPr/>
        <a:lstStyle/>
        <a:p>
          <a:endParaRPr lang="en-US"/>
        </a:p>
      </dgm:t>
    </dgm:pt>
    <dgm:pt modelId="{91045741-672C-4835-B95F-B423E1B50ABB}">
      <dgm:prSet phldrT="[Text]" custT="1"/>
      <dgm:spPr/>
      <dgm:t>
        <a:bodyPr/>
        <a:lstStyle/>
        <a:p>
          <a:r>
            <a:rPr lang="en-US" sz="2000" dirty="0" smtClean="0">
              <a:latin typeface="Arial" pitchFamily="34" charset="0"/>
              <a:cs typeface="Arial" pitchFamily="34" charset="0"/>
            </a:rPr>
            <a:t>uses host to </a:t>
          </a:r>
          <a:r>
            <a:rPr lang="en-US" sz="2000" dirty="0" smtClean="0">
              <a:latin typeface="Arial" pitchFamily="34" charset="0"/>
              <a:cs typeface="Arial" pitchFamily="34" charset="0"/>
            </a:rPr>
            <a:t>________</a:t>
          </a:r>
          <a:endParaRPr lang="en-US" sz="2000" dirty="0">
            <a:latin typeface="Arial" pitchFamily="34" charset="0"/>
            <a:cs typeface="Arial" pitchFamily="34" charset="0"/>
          </a:endParaRPr>
        </a:p>
      </dgm:t>
    </dgm:pt>
    <dgm:pt modelId="{96D8AD6E-30A3-4E51-9164-5A5765CDD65F}" type="parTrans" cxnId="{1D72CA02-BEE9-4C98-88FB-9712CE4D03E6}">
      <dgm:prSet/>
      <dgm:spPr/>
      <dgm:t>
        <a:bodyPr/>
        <a:lstStyle/>
        <a:p>
          <a:endParaRPr lang="en-US"/>
        </a:p>
      </dgm:t>
    </dgm:pt>
    <dgm:pt modelId="{E2EFE100-2F51-4151-B65B-BBA5F6500ECE}" type="sibTrans" cxnId="{1D72CA02-BEE9-4C98-88FB-9712CE4D03E6}">
      <dgm:prSet/>
      <dgm:spPr/>
      <dgm:t>
        <a:bodyPr/>
        <a:lstStyle/>
        <a:p>
          <a:endParaRPr lang="en-US"/>
        </a:p>
      </dgm:t>
    </dgm:pt>
    <dgm:pt modelId="{977BD9BB-39A5-4466-9CB7-A897E8F460A8}">
      <dgm:prSet phldrT="[Text]" custT="1"/>
      <dgm:spPr/>
      <dgm:t>
        <a:bodyPr/>
        <a:lstStyle/>
        <a:p>
          <a:r>
            <a:rPr lang="en-US" sz="2000" dirty="0" smtClean="0">
              <a:latin typeface="Arial" pitchFamily="34" charset="0"/>
              <a:cs typeface="Arial" pitchFamily="34" charset="0"/>
            </a:rPr>
            <a:t>requires user </a:t>
          </a:r>
          <a:r>
            <a:rPr lang="en-US" sz="2000" dirty="0" smtClean="0">
              <a:latin typeface="Arial" pitchFamily="34" charset="0"/>
              <a:cs typeface="Arial" pitchFamily="34" charset="0"/>
            </a:rPr>
            <a:t>________________ </a:t>
          </a:r>
          <a:r>
            <a:rPr lang="en-US" sz="2000" dirty="0" smtClean="0">
              <a:latin typeface="Arial" pitchFamily="34" charset="0"/>
              <a:cs typeface="Arial" pitchFamily="34" charset="0"/>
            </a:rPr>
            <a:t>to be activated or downloaded</a:t>
          </a:r>
          <a:endParaRPr lang="en-US" sz="2000" dirty="0">
            <a:latin typeface="Arial" pitchFamily="34" charset="0"/>
            <a:cs typeface="Arial" pitchFamily="34" charset="0"/>
          </a:endParaRPr>
        </a:p>
      </dgm:t>
    </dgm:pt>
    <dgm:pt modelId="{D76C4976-1677-4766-A8D1-A892544C9159}" type="parTrans" cxnId="{81C797B6-FC8F-489E-A447-7C52B640E58A}">
      <dgm:prSet/>
      <dgm:spPr/>
      <dgm:t>
        <a:bodyPr/>
        <a:lstStyle/>
        <a:p>
          <a:endParaRPr lang="en-US"/>
        </a:p>
      </dgm:t>
    </dgm:pt>
    <dgm:pt modelId="{B6574FE8-FA61-4D3F-A10C-13A9D615125C}" type="sibTrans" cxnId="{81C797B6-FC8F-489E-A447-7C52B640E58A}">
      <dgm:prSet/>
      <dgm:spPr/>
      <dgm:t>
        <a:bodyPr/>
        <a:lstStyle/>
        <a:p>
          <a:endParaRPr lang="en-US"/>
        </a:p>
      </dgm:t>
    </dgm:pt>
    <dgm:pt modelId="{D1F59003-4E74-4914-BEBD-75491B56B2A6}">
      <dgm:prSet phldrT="[Text]" custT="1"/>
      <dgm:spPr/>
      <dgm:t>
        <a:bodyPr/>
        <a:lstStyle/>
        <a:p>
          <a:r>
            <a:rPr lang="en-US" sz="2000" dirty="0" smtClean="0">
              <a:latin typeface="Arial" pitchFamily="34" charset="0"/>
              <a:cs typeface="Arial" pitchFamily="34" charset="0"/>
            </a:rPr>
            <a:t>does </a:t>
          </a:r>
          <a:r>
            <a:rPr lang="en-US" sz="2000" dirty="0" smtClean="0">
              <a:latin typeface="Arial" pitchFamily="34" charset="0"/>
              <a:cs typeface="Arial" pitchFamily="34" charset="0"/>
            </a:rPr>
            <a:t>____ </a:t>
          </a:r>
          <a:r>
            <a:rPr lang="en-US" sz="2000" dirty="0" smtClean="0">
              <a:latin typeface="Arial" pitchFamily="34" charset="0"/>
              <a:cs typeface="Arial" pitchFamily="34" charset="0"/>
            </a:rPr>
            <a:t>modify other programs</a:t>
          </a:r>
          <a:endParaRPr lang="en-US" sz="2000" dirty="0">
            <a:latin typeface="Arial" pitchFamily="34" charset="0"/>
            <a:cs typeface="Arial" pitchFamily="34" charset="0"/>
          </a:endParaRPr>
        </a:p>
      </dgm:t>
    </dgm:pt>
    <dgm:pt modelId="{2ED34B1A-E7C6-4550-8979-1AE18F879147}" type="parTrans" cxnId="{E191997D-71BF-4C4B-9EE9-E262418363A4}">
      <dgm:prSet/>
      <dgm:spPr/>
      <dgm:t>
        <a:bodyPr/>
        <a:lstStyle/>
        <a:p>
          <a:endParaRPr lang="en-US"/>
        </a:p>
      </dgm:t>
    </dgm:pt>
    <dgm:pt modelId="{9233EFA1-28C4-46C7-A4BE-CBE7D0F6F428}" type="sibTrans" cxnId="{E191997D-71BF-4C4B-9EE9-E262418363A4}">
      <dgm:prSet/>
      <dgm:spPr/>
      <dgm:t>
        <a:bodyPr/>
        <a:lstStyle/>
        <a:p>
          <a:endParaRPr lang="en-US"/>
        </a:p>
      </dgm:t>
    </dgm:pt>
    <dgm:pt modelId="{2291FB2B-7369-4500-B127-D09721424D19}">
      <dgm:prSet phldrT="[Text]" custT="1"/>
      <dgm:spPr/>
      <dgm:t>
        <a:bodyPr/>
        <a:lstStyle/>
        <a:p>
          <a:r>
            <a:rPr lang="en-US" sz="2000" dirty="0" smtClean="0">
              <a:latin typeface="Arial" pitchFamily="34" charset="0"/>
              <a:cs typeface="Arial" pitchFamily="34" charset="0"/>
            </a:rPr>
            <a:t>__________ </a:t>
          </a:r>
          <a:r>
            <a:rPr lang="en-US" sz="2000" dirty="0" smtClean="0">
              <a:latin typeface="Arial" pitchFamily="34" charset="0"/>
              <a:cs typeface="Arial" pitchFamily="34" charset="0"/>
            </a:rPr>
            <a:t>active and running on the computer</a:t>
          </a:r>
          <a:endParaRPr lang="en-US" sz="2000" dirty="0">
            <a:latin typeface="Arial" pitchFamily="34" charset="0"/>
            <a:cs typeface="Arial" pitchFamily="34" charset="0"/>
          </a:endParaRPr>
        </a:p>
      </dgm:t>
    </dgm:pt>
    <dgm:pt modelId="{519F0463-0CF7-4F11-9182-1E697A35D2D1}" type="parTrans" cxnId="{D864AA9A-3593-4DBF-8D62-77F7A24014DF}">
      <dgm:prSet/>
      <dgm:spPr/>
      <dgm:t>
        <a:bodyPr/>
        <a:lstStyle/>
        <a:p>
          <a:endParaRPr lang="en-US"/>
        </a:p>
      </dgm:t>
    </dgm:pt>
    <dgm:pt modelId="{7358420B-AC8C-41B2-947C-B80F0EC7F5DF}" type="sibTrans" cxnId="{D864AA9A-3593-4DBF-8D62-77F7A24014DF}">
      <dgm:prSet/>
      <dgm:spPr/>
      <dgm:t>
        <a:bodyPr/>
        <a:lstStyle/>
        <a:p>
          <a:endParaRPr lang="en-US"/>
        </a:p>
      </dgm:t>
    </dgm:pt>
    <dgm:pt modelId="{8AA508FD-D03B-4DE8-B5F9-8D5A57C01078}">
      <dgm:prSet phldrT="[Text]" custT="1"/>
      <dgm:spPr/>
      <dgm:t>
        <a:bodyPr/>
        <a:lstStyle/>
        <a:p>
          <a:r>
            <a:rPr lang="en-US" sz="2000" dirty="0" smtClean="0">
              <a:latin typeface="Arial" pitchFamily="34" charset="0"/>
              <a:cs typeface="Arial" pitchFamily="34" charset="0"/>
            </a:rPr>
            <a:t>self </a:t>
          </a:r>
          <a:r>
            <a:rPr lang="en-US" sz="2000" dirty="0" smtClean="0">
              <a:latin typeface="Arial" pitchFamily="34" charset="0"/>
              <a:cs typeface="Arial" pitchFamily="34" charset="0"/>
            </a:rPr>
            <a:t>_____________ </a:t>
          </a:r>
          <a:r>
            <a:rPr lang="en-US" sz="2000" dirty="0" smtClean="0">
              <a:latin typeface="Arial" pitchFamily="34" charset="0"/>
              <a:cs typeface="Arial" pitchFamily="34" charset="0"/>
            </a:rPr>
            <a:t>over a network</a:t>
          </a:r>
          <a:endParaRPr lang="en-US" sz="2000" dirty="0">
            <a:latin typeface="Arial" pitchFamily="34" charset="0"/>
            <a:cs typeface="Arial" pitchFamily="34" charset="0"/>
          </a:endParaRPr>
        </a:p>
      </dgm:t>
    </dgm:pt>
    <dgm:pt modelId="{54B40131-2508-4682-A693-B6B5583F55A5}" type="parTrans" cxnId="{3D868C56-B90E-444A-B4D2-91F42A108AD1}">
      <dgm:prSet/>
      <dgm:spPr/>
      <dgm:t>
        <a:bodyPr/>
        <a:lstStyle/>
        <a:p>
          <a:endParaRPr lang="en-US"/>
        </a:p>
      </dgm:t>
    </dgm:pt>
    <dgm:pt modelId="{3807EC4A-E756-455B-B339-2DE26A4BB8AA}" type="sibTrans" cxnId="{3D868C56-B90E-444A-B4D2-91F42A108AD1}">
      <dgm:prSet/>
      <dgm:spPr/>
      <dgm:t>
        <a:bodyPr/>
        <a:lstStyle/>
        <a:p>
          <a:endParaRPr lang="en-US"/>
        </a:p>
      </dgm:t>
    </dgm:pt>
    <dgm:pt modelId="{008EB653-FECC-4CED-8A89-7628340E88E7}">
      <dgm:prSet phldrT="[Text]" custT="1"/>
      <dgm:spPr/>
      <dgm:t>
        <a:bodyPr/>
        <a:lstStyle/>
        <a:p>
          <a:r>
            <a:rPr lang="en-US" sz="2000" dirty="0" smtClean="0">
              <a:latin typeface="Arial" pitchFamily="34" charset="0"/>
              <a:cs typeface="Arial" pitchFamily="34" charset="0"/>
            </a:rPr>
            <a:t>copies itself to a computer </a:t>
          </a:r>
          <a:r>
            <a:rPr lang="en-US" sz="2000" dirty="0" smtClean="0">
              <a:latin typeface="Arial" pitchFamily="34" charset="0"/>
              <a:cs typeface="Arial" pitchFamily="34" charset="0"/>
            </a:rPr>
            <a:t>___________ </a:t>
          </a:r>
          <a:r>
            <a:rPr lang="en-US" sz="2000" dirty="0" smtClean="0">
              <a:latin typeface="Arial" pitchFamily="34" charset="0"/>
              <a:cs typeface="Arial" pitchFamily="34" charset="0"/>
            </a:rPr>
            <a:t>the users permission or knowledge</a:t>
          </a:r>
          <a:endParaRPr lang="en-US" sz="2000" dirty="0">
            <a:latin typeface="Arial" pitchFamily="34" charset="0"/>
            <a:cs typeface="Arial" pitchFamily="34" charset="0"/>
          </a:endParaRPr>
        </a:p>
      </dgm:t>
    </dgm:pt>
    <dgm:pt modelId="{9EC8F986-6269-4137-AE58-91B52E0FB14A}" type="parTrans" cxnId="{C2F0BF9C-A755-4126-9C0A-DE8EF2372274}">
      <dgm:prSet/>
      <dgm:spPr/>
      <dgm:t>
        <a:bodyPr/>
        <a:lstStyle/>
        <a:p>
          <a:endParaRPr lang="en-US"/>
        </a:p>
      </dgm:t>
    </dgm:pt>
    <dgm:pt modelId="{2EEAFC73-AA28-4D92-A699-0C8237ACD6AE}" type="sibTrans" cxnId="{C2F0BF9C-A755-4126-9C0A-DE8EF2372274}">
      <dgm:prSet/>
      <dgm:spPr/>
      <dgm:t>
        <a:bodyPr/>
        <a:lstStyle/>
        <a:p>
          <a:endParaRPr lang="en-US"/>
        </a:p>
      </dgm:t>
    </dgm:pt>
    <dgm:pt modelId="{A9C6C2AB-6955-4332-B8B9-36B8B135D8ED}" type="pres">
      <dgm:prSet presAssocID="{283358C2-C52A-4E09-B78E-3B46693F5A63}" presName="Name0" presStyleCnt="0">
        <dgm:presLayoutVars>
          <dgm:dir/>
          <dgm:animLvl val="lvl"/>
          <dgm:resizeHandles val="exact"/>
        </dgm:presLayoutVars>
      </dgm:prSet>
      <dgm:spPr/>
      <dgm:t>
        <a:bodyPr/>
        <a:lstStyle/>
        <a:p>
          <a:endParaRPr lang="en-US"/>
        </a:p>
      </dgm:t>
    </dgm:pt>
    <dgm:pt modelId="{9F027ABD-B1FF-4CF0-9180-5582C4FB2E8D}" type="pres">
      <dgm:prSet presAssocID="{1CE8FC9F-545F-457E-BD9D-30DE46559D6F}" presName="composite" presStyleCnt="0"/>
      <dgm:spPr/>
    </dgm:pt>
    <dgm:pt modelId="{38B9E74F-D89F-4EE2-98B4-E9CF238FE77C}" type="pres">
      <dgm:prSet presAssocID="{1CE8FC9F-545F-457E-BD9D-30DE46559D6F}" presName="parTx" presStyleLbl="alignNode1" presStyleIdx="0" presStyleCnt="2" custScaleY="100000">
        <dgm:presLayoutVars>
          <dgm:chMax val="0"/>
          <dgm:chPref val="0"/>
          <dgm:bulletEnabled val="1"/>
        </dgm:presLayoutVars>
      </dgm:prSet>
      <dgm:spPr/>
      <dgm:t>
        <a:bodyPr/>
        <a:lstStyle/>
        <a:p>
          <a:endParaRPr lang="en-US"/>
        </a:p>
      </dgm:t>
    </dgm:pt>
    <dgm:pt modelId="{11133CE2-CD70-4905-A49E-374B075415DB}" type="pres">
      <dgm:prSet presAssocID="{1CE8FC9F-545F-457E-BD9D-30DE46559D6F}" presName="desTx" presStyleLbl="alignAccFollowNode1" presStyleIdx="0" presStyleCnt="2">
        <dgm:presLayoutVars>
          <dgm:bulletEnabled val="1"/>
        </dgm:presLayoutVars>
      </dgm:prSet>
      <dgm:spPr/>
      <dgm:t>
        <a:bodyPr/>
        <a:lstStyle/>
        <a:p>
          <a:endParaRPr lang="en-US"/>
        </a:p>
      </dgm:t>
    </dgm:pt>
    <dgm:pt modelId="{96F9D639-481D-4394-BDC4-6580236154BA}" type="pres">
      <dgm:prSet presAssocID="{119F9153-5DB3-487B-9E7B-57FB824C549D}" presName="space" presStyleCnt="0"/>
      <dgm:spPr/>
    </dgm:pt>
    <dgm:pt modelId="{0F090210-096B-4A38-89FB-906835BBCABE}" type="pres">
      <dgm:prSet presAssocID="{2B3C95C3-62C2-4658-B50A-4FB418EE5505}" presName="composite" presStyleCnt="0"/>
      <dgm:spPr/>
    </dgm:pt>
    <dgm:pt modelId="{87F28C31-3889-4EEC-A13C-6A1823868A3D}" type="pres">
      <dgm:prSet presAssocID="{2B3C95C3-62C2-4658-B50A-4FB418EE5505}" presName="parTx" presStyleLbl="alignNode1" presStyleIdx="1" presStyleCnt="2">
        <dgm:presLayoutVars>
          <dgm:chMax val="0"/>
          <dgm:chPref val="0"/>
          <dgm:bulletEnabled val="1"/>
        </dgm:presLayoutVars>
      </dgm:prSet>
      <dgm:spPr/>
      <dgm:t>
        <a:bodyPr/>
        <a:lstStyle/>
        <a:p>
          <a:endParaRPr lang="en-US"/>
        </a:p>
      </dgm:t>
    </dgm:pt>
    <dgm:pt modelId="{E4DD5EE7-C404-4059-BBD2-9EF7BAB2DDF1}" type="pres">
      <dgm:prSet presAssocID="{2B3C95C3-62C2-4658-B50A-4FB418EE5505}" presName="desTx" presStyleLbl="alignAccFollowNode1" presStyleIdx="1" presStyleCnt="2">
        <dgm:presLayoutVars>
          <dgm:bulletEnabled val="1"/>
        </dgm:presLayoutVars>
      </dgm:prSet>
      <dgm:spPr/>
      <dgm:t>
        <a:bodyPr/>
        <a:lstStyle/>
        <a:p>
          <a:endParaRPr lang="en-US"/>
        </a:p>
      </dgm:t>
    </dgm:pt>
  </dgm:ptLst>
  <dgm:cxnLst>
    <dgm:cxn modelId="{DBBBCDFE-0525-4ECB-9D0C-2C07E4945FAA}" srcId="{2B3C95C3-62C2-4658-B50A-4FB418EE5505}" destId="{476582B9-3215-4929-9A96-468CED5DCB73}" srcOrd="0" destOrd="0" parTransId="{A5FF2A5B-3828-4759-A15B-5B5714553E52}" sibTransId="{DB37A7E4-4F52-486A-A6C1-FB3B466FD62A}"/>
    <dgm:cxn modelId="{7FBE9C60-DD62-48C4-A23C-A27C9508429D}" srcId="{1CE8FC9F-545F-457E-BD9D-30DE46559D6F}" destId="{5886EBB9-DAAC-4E40-8154-BE886375F45E}" srcOrd="0" destOrd="0" parTransId="{C3DE66C2-4559-462F-951B-D0F667FFF036}" sibTransId="{5BC9A82C-8E1C-43D7-8319-893F08DA4E4C}"/>
    <dgm:cxn modelId="{1DDD8732-DFC4-405A-B014-86CDE437BB23}" type="presOf" srcId="{2291FB2B-7369-4500-B127-D09721424D19}" destId="{E4DD5EE7-C404-4059-BBD2-9EF7BAB2DDF1}" srcOrd="0" destOrd="2" presId="urn:microsoft.com/office/officeart/2005/8/layout/hList1"/>
    <dgm:cxn modelId="{54093FA5-F533-4238-A47D-F78361838A6C}" type="presOf" srcId="{CA0F5BA1-B642-4F27-9BF6-C2DCCA2902C2}" destId="{11133CE2-CD70-4905-A49E-374B075415DB}" srcOrd="0" destOrd="1" presId="urn:microsoft.com/office/officeart/2005/8/layout/hList1"/>
    <dgm:cxn modelId="{2DC1D163-3314-4656-9D9C-A160A28EC9CD}" srcId="{1CE8FC9F-545F-457E-BD9D-30DE46559D6F}" destId="{CA0F5BA1-B642-4F27-9BF6-C2DCCA2902C2}" srcOrd="1" destOrd="0" parTransId="{F15C9C35-758B-4987-90CD-1917A27FDAB8}" sibTransId="{74EDB0D6-48D3-44E5-B813-1BC8F575196E}"/>
    <dgm:cxn modelId="{59C7BCAB-7EC6-4078-B19D-2AD5348A428D}" srcId="{1CE8FC9F-545F-457E-BD9D-30DE46559D6F}" destId="{41E599BB-DC89-441A-BA18-CDB2FE32D7E4}" srcOrd="2" destOrd="0" parTransId="{41BAA23E-0187-428D-8E9E-D44C206E8ADD}" sibTransId="{FC128BFB-5F73-4840-8833-73B7FD90A468}"/>
    <dgm:cxn modelId="{1FD235AE-547B-400A-AA5F-6033D3CCED8A}" type="presOf" srcId="{91045741-672C-4835-B95F-B423E1B50ABB}" destId="{11133CE2-CD70-4905-A49E-374B075415DB}" srcOrd="0" destOrd="3" presId="urn:microsoft.com/office/officeart/2005/8/layout/hList1"/>
    <dgm:cxn modelId="{E191997D-71BF-4C4B-9EE9-E262418363A4}" srcId="{2B3C95C3-62C2-4658-B50A-4FB418EE5505}" destId="{D1F59003-4E74-4914-BEBD-75491B56B2A6}" srcOrd="1" destOrd="0" parTransId="{2ED34B1A-E7C6-4550-8979-1AE18F879147}" sibTransId="{9233EFA1-28C4-46C7-A4BE-CBE7D0F6F428}"/>
    <dgm:cxn modelId="{507E5CD2-D8A8-400A-8184-951D764B4CE6}" type="presOf" srcId="{977BD9BB-39A5-4466-9CB7-A897E8F460A8}" destId="{11133CE2-CD70-4905-A49E-374B075415DB}" srcOrd="0" destOrd="4" presId="urn:microsoft.com/office/officeart/2005/8/layout/hList1"/>
    <dgm:cxn modelId="{A459393B-0E94-49D7-90F9-195C0BCD1B94}" type="presOf" srcId="{8AA508FD-D03B-4DE8-B5F9-8D5A57C01078}" destId="{E4DD5EE7-C404-4059-BBD2-9EF7BAB2DDF1}" srcOrd="0" destOrd="3" presId="urn:microsoft.com/office/officeart/2005/8/layout/hList1"/>
    <dgm:cxn modelId="{379AEE95-E684-430A-B666-40689A46D5B3}" type="presOf" srcId="{41E599BB-DC89-441A-BA18-CDB2FE32D7E4}" destId="{11133CE2-CD70-4905-A49E-374B075415DB}" srcOrd="0" destOrd="2" presId="urn:microsoft.com/office/officeart/2005/8/layout/hList1"/>
    <dgm:cxn modelId="{8FD0CB34-AAFC-477F-87BA-4FC29EA0F50B}" srcId="{283358C2-C52A-4E09-B78E-3B46693F5A63}" destId="{2B3C95C3-62C2-4658-B50A-4FB418EE5505}" srcOrd="1" destOrd="0" parTransId="{140AF6B1-45A1-4D84-88FA-C5355A0F4439}" sibTransId="{5FFB4D0D-69F3-48B1-ADF6-A322409D77C3}"/>
    <dgm:cxn modelId="{3E60E57A-1AF6-4F75-A312-B468C450926E}" type="presOf" srcId="{283358C2-C52A-4E09-B78E-3B46693F5A63}" destId="{A9C6C2AB-6955-4332-B8B9-36B8B135D8ED}" srcOrd="0" destOrd="0" presId="urn:microsoft.com/office/officeart/2005/8/layout/hList1"/>
    <dgm:cxn modelId="{28864A81-3F3E-4749-BEB2-E3A0C6313138}" type="presOf" srcId="{5886EBB9-DAAC-4E40-8154-BE886375F45E}" destId="{11133CE2-CD70-4905-A49E-374B075415DB}" srcOrd="0" destOrd="0" presId="urn:microsoft.com/office/officeart/2005/8/layout/hList1"/>
    <dgm:cxn modelId="{3D868C56-B90E-444A-B4D2-91F42A108AD1}" srcId="{2B3C95C3-62C2-4658-B50A-4FB418EE5505}" destId="{8AA508FD-D03B-4DE8-B5F9-8D5A57C01078}" srcOrd="3" destOrd="0" parTransId="{54B40131-2508-4682-A693-B6B5583F55A5}" sibTransId="{3807EC4A-E756-455B-B339-2DE26A4BB8AA}"/>
    <dgm:cxn modelId="{FB20E3FF-3B37-40BC-812D-00F74949EFB8}" type="presOf" srcId="{008EB653-FECC-4CED-8A89-7628340E88E7}" destId="{E4DD5EE7-C404-4059-BBD2-9EF7BAB2DDF1}" srcOrd="0" destOrd="4" presId="urn:microsoft.com/office/officeart/2005/8/layout/hList1"/>
    <dgm:cxn modelId="{9247D80C-883B-4339-8153-5F7AC86D40F0}" type="presOf" srcId="{2B3C95C3-62C2-4658-B50A-4FB418EE5505}" destId="{87F28C31-3889-4EEC-A13C-6A1823868A3D}" srcOrd="0" destOrd="0" presId="urn:microsoft.com/office/officeart/2005/8/layout/hList1"/>
    <dgm:cxn modelId="{81C797B6-FC8F-489E-A447-7C52B640E58A}" srcId="{1CE8FC9F-545F-457E-BD9D-30DE46559D6F}" destId="{977BD9BB-39A5-4466-9CB7-A897E8F460A8}" srcOrd="4" destOrd="0" parTransId="{D76C4976-1677-4766-A8D1-A892544C9159}" sibTransId="{B6574FE8-FA61-4D3F-A10C-13A9D615125C}"/>
    <dgm:cxn modelId="{D864AA9A-3593-4DBF-8D62-77F7A24014DF}" srcId="{2B3C95C3-62C2-4658-B50A-4FB418EE5505}" destId="{2291FB2B-7369-4500-B127-D09721424D19}" srcOrd="2" destOrd="0" parTransId="{519F0463-0CF7-4F11-9182-1E697A35D2D1}" sibTransId="{7358420B-AC8C-41B2-947C-B80F0EC7F5DF}"/>
    <dgm:cxn modelId="{69CEC8C1-21B6-4073-BF0E-9FA55F459E61}" type="presOf" srcId="{476582B9-3215-4929-9A96-468CED5DCB73}" destId="{E4DD5EE7-C404-4059-BBD2-9EF7BAB2DDF1}" srcOrd="0" destOrd="0" presId="urn:microsoft.com/office/officeart/2005/8/layout/hList1"/>
    <dgm:cxn modelId="{1D72CA02-BEE9-4C98-88FB-9712CE4D03E6}" srcId="{1CE8FC9F-545F-457E-BD9D-30DE46559D6F}" destId="{91045741-672C-4835-B95F-B423E1B50ABB}" srcOrd="3" destOrd="0" parTransId="{96D8AD6E-30A3-4E51-9164-5A5765CDD65F}" sibTransId="{E2EFE100-2F51-4151-B65B-BBA5F6500ECE}"/>
    <dgm:cxn modelId="{23386F3A-06CF-4942-8411-5927392AD5DB}" type="presOf" srcId="{D1F59003-4E74-4914-BEBD-75491B56B2A6}" destId="{E4DD5EE7-C404-4059-BBD2-9EF7BAB2DDF1}" srcOrd="0" destOrd="1" presId="urn:microsoft.com/office/officeart/2005/8/layout/hList1"/>
    <dgm:cxn modelId="{28F8081D-C546-4C3D-9D3B-351B5B633C56}" type="presOf" srcId="{1CE8FC9F-545F-457E-BD9D-30DE46559D6F}" destId="{38B9E74F-D89F-4EE2-98B4-E9CF238FE77C}" srcOrd="0" destOrd="0" presId="urn:microsoft.com/office/officeart/2005/8/layout/hList1"/>
    <dgm:cxn modelId="{C2F0BF9C-A755-4126-9C0A-DE8EF2372274}" srcId="{2B3C95C3-62C2-4658-B50A-4FB418EE5505}" destId="{008EB653-FECC-4CED-8A89-7628340E88E7}" srcOrd="4" destOrd="0" parTransId="{9EC8F986-6269-4137-AE58-91B52E0FB14A}" sibTransId="{2EEAFC73-AA28-4D92-A699-0C8237ACD6AE}"/>
    <dgm:cxn modelId="{B92E66D1-C10D-46A2-BE95-7215DE810D8A}" srcId="{283358C2-C52A-4E09-B78E-3B46693F5A63}" destId="{1CE8FC9F-545F-457E-BD9D-30DE46559D6F}" srcOrd="0" destOrd="0" parTransId="{60D02B1D-13A4-4E90-A7D1-46E902F0AA2E}" sibTransId="{119F9153-5DB3-487B-9E7B-57FB824C549D}"/>
    <dgm:cxn modelId="{0FFF5E87-F534-4A7A-82B8-3E4D826E80CD}" type="presParOf" srcId="{A9C6C2AB-6955-4332-B8B9-36B8B135D8ED}" destId="{9F027ABD-B1FF-4CF0-9180-5582C4FB2E8D}" srcOrd="0" destOrd="0" presId="urn:microsoft.com/office/officeart/2005/8/layout/hList1"/>
    <dgm:cxn modelId="{924D93EA-4B06-45FC-BE19-314257D60575}" type="presParOf" srcId="{9F027ABD-B1FF-4CF0-9180-5582C4FB2E8D}" destId="{38B9E74F-D89F-4EE2-98B4-E9CF238FE77C}" srcOrd="0" destOrd="0" presId="urn:microsoft.com/office/officeart/2005/8/layout/hList1"/>
    <dgm:cxn modelId="{AFF58529-6C4D-43B4-981A-1F529F519B80}" type="presParOf" srcId="{9F027ABD-B1FF-4CF0-9180-5582C4FB2E8D}" destId="{11133CE2-CD70-4905-A49E-374B075415DB}" srcOrd="1" destOrd="0" presId="urn:microsoft.com/office/officeart/2005/8/layout/hList1"/>
    <dgm:cxn modelId="{18752D86-EB01-47F7-BFEC-0708EDDA1D0C}" type="presParOf" srcId="{A9C6C2AB-6955-4332-B8B9-36B8B135D8ED}" destId="{96F9D639-481D-4394-BDC4-6580236154BA}" srcOrd="1" destOrd="0" presId="urn:microsoft.com/office/officeart/2005/8/layout/hList1"/>
    <dgm:cxn modelId="{56DD200C-69E9-46A4-998A-5C34BFE26DAF}" type="presParOf" srcId="{A9C6C2AB-6955-4332-B8B9-36B8B135D8ED}" destId="{0F090210-096B-4A38-89FB-906835BBCABE}" srcOrd="2" destOrd="0" presId="urn:microsoft.com/office/officeart/2005/8/layout/hList1"/>
    <dgm:cxn modelId="{73B414EB-3FE7-47E9-BFBD-7DFDFEBF94B8}" type="presParOf" srcId="{0F090210-096B-4A38-89FB-906835BBCABE}" destId="{87F28C31-3889-4EEC-A13C-6A1823868A3D}" srcOrd="0" destOrd="0" presId="urn:microsoft.com/office/officeart/2005/8/layout/hList1"/>
    <dgm:cxn modelId="{D6AB337A-6AFD-48A3-9ED6-30BF39C625A1}" type="presParOf" srcId="{0F090210-096B-4A38-89FB-906835BBCABE}" destId="{E4DD5EE7-C404-4059-BBD2-9EF7BAB2DD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9E74F-D89F-4EE2-98B4-E9CF238FE77C}">
      <dsp:nvSpPr>
        <dsp:cNvPr id="0" name=""/>
        <dsp:cNvSpPr/>
      </dsp:nvSpPr>
      <dsp:spPr>
        <a:xfrm>
          <a:off x="36" y="211802"/>
          <a:ext cx="3453891" cy="13815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Virus</a:t>
          </a:r>
          <a:endParaRPr lang="en-US" sz="2000" kern="1200" dirty="0">
            <a:latin typeface="Arial" pitchFamily="34" charset="0"/>
            <a:cs typeface="Arial" pitchFamily="34" charset="0"/>
          </a:endParaRPr>
        </a:p>
      </dsp:txBody>
      <dsp:txXfrm>
        <a:off x="36" y="211802"/>
        <a:ext cx="3453891" cy="1381556"/>
      </dsp:txXfrm>
    </dsp:sp>
    <dsp:sp modelId="{11133CE2-CD70-4905-A49E-374B075415DB}">
      <dsp:nvSpPr>
        <dsp:cNvPr id="0" name=""/>
        <dsp:cNvSpPr/>
      </dsp:nvSpPr>
      <dsp:spPr>
        <a:xfrm>
          <a:off x="36" y="1593359"/>
          <a:ext cx="3453891" cy="3122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requires </a:t>
          </a:r>
          <a:r>
            <a:rPr lang="en-US" sz="2000" kern="1200" dirty="0" smtClean="0">
              <a:latin typeface="Arial" pitchFamily="34" charset="0"/>
              <a:cs typeface="Arial" pitchFamily="34" charset="0"/>
            </a:rPr>
            <a:t>______ </a:t>
          </a:r>
          <a:r>
            <a:rPr lang="en-US" sz="2000" kern="1200" dirty="0" smtClean="0">
              <a:latin typeface="Arial" pitchFamily="34" charset="0"/>
              <a:cs typeface="Arial" pitchFamily="34" charset="0"/>
            </a:rPr>
            <a:t>program</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___________ </a:t>
          </a:r>
          <a:r>
            <a:rPr lang="en-US" sz="2000" kern="1200" dirty="0" smtClean="0">
              <a:latin typeface="Arial" pitchFamily="34" charset="0"/>
              <a:cs typeface="Arial" pitchFamily="34" charset="0"/>
            </a:rPr>
            <a:t>other programs</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only active when host is </a:t>
          </a:r>
          <a:r>
            <a:rPr lang="en-US" sz="2000" kern="1200" dirty="0" smtClean="0">
              <a:latin typeface="Arial" pitchFamily="34" charset="0"/>
              <a:cs typeface="Arial" pitchFamily="34" charset="0"/>
            </a:rPr>
            <a:t>_________</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uses host to </a:t>
          </a:r>
          <a:r>
            <a:rPr lang="en-US" sz="2000" kern="1200" dirty="0" smtClean="0">
              <a:latin typeface="Arial" pitchFamily="34" charset="0"/>
              <a:cs typeface="Arial" pitchFamily="34" charset="0"/>
            </a:rPr>
            <a:t>________</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requires user </a:t>
          </a:r>
          <a:r>
            <a:rPr lang="en-US" sz="2000" kern="1200" dirty="0" smtClean="0">
              <a:latin typeface="Arial" pitchFamily="34" charset="0"/>
              <a:cs typeface="Arial" pitchFamily="34" charset="0"/>
            </a:rPr>
            <a:t>________________ </a:t>
          </a:r>
          <a:r>
            <a:rPr lang="en-US" sz="2000" kern="1200" dirty="0" smtClean="0">
              <a:latin typeface="Arial" pitchFamily="34" charset="0"/>
              <a:cs typeface="Arial" pitchFamily="34" charset="0"/>
            </a:rPr>
            <a:t>to be activated or downloaded</a:t>
          </a:r>
          <a:endParaRPr lang="en-US" sz="2000" kern="1200" dirty="0">
            <a:latin typeface="Arial" pitchFamily="34" charset="0"/>
            <a:cs typeface="Arial" pitchFamily="34" charset="0"/>
          </a:endParaRPr>
        </a:p>
      </dsp:txBody>
      <dsp:txXfrm>
        <a:off x="36" y="1593359"/>
        <a:ext cx="3453891" cy="3122437"/>
      </dsp:txXfrm>
    </dsp:sp>
    <dsp:sp modelId="{87F28C31-3889-4EEC-A13C-6A1823868A3D}">
      <dsp:nvSpPr>
        <dsp:cNvPr id="0" name=""/>
        <dsp:cNvSpPr/>
      </dsp:nvSpPr>
      <dsp:spPr>
        <a:xfrm>
          <a:off x="3937472" y="211802"/>
          <a:ext cx="3453891" cy="13815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Worm</a:t>
          </a:r>
          <a:endParaRPr lang="en-US" sz="2000" kern="1200" dirty="0">
            <a:latin typeface="Arial" pitchFamily="34" charset="0"/>
            <a:cs typeface="Arial" pitchFamily="34" charset="0"/>
          </a:endParaRPr>
        </a:p>
      </dsp:txBody>
      <dsp:txXfrm>
        <a:off x="3937472" y="211802"/>
        <a:ext cx="3453891" cy="1381556"/>
      </dsp:txXfrm>
    </dsp:sp>
    <dsp:sp modelId="{E4DD5EE7-C404-4059-BBD2-9EF7BAB2DDF1}">
      <dsp:nvSpPr>
        <dsp:cNvPr id="0" name=""/>
        <dsp:cNvSpPr/>
      </dsp:nvSpPr>
      <dsp:spPr>
        <a:xfrm>
          <a:off x="3937472" y="1593359"/>
          <a:ext cx="3453891" cy="3122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_____________ </a:t>
          </a:r>
          <a:r>
            <a:rPr lang="en-US" sz="2000" kern="1200" dirty="0" smtClean="0">
              <a:latin typeface="Arial" pitchFamily="34" charset="0"/>
              <a:cs typeface="Arial" pitchFamily="34" charset="0"/>
            </a:rPr>
            <a:t>program</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does </a:t>
          </a:r>
          <a:r>
            <a:rPr lang="en-US" sz="2000" kern="1200" dirty="0" smtClean="0">
              <a:latin typeface="Arial" pitchFamily="34" charset="0"/>
              <a:cs typeface="Arial" pitchFamily="34" charset="0"/>
            </a:rPr>
            <a:t>____ </a:t>
          </a:r>
          <a:r>
            <a:rPr lang="en-US" sz="2000" kern="1200" dirty="0" smtClean="0">
              <a:latin typeface="Arial" pitchFamily="34" charset="0"/>
              <a:cs typeface="Arial" pitchFamily="34" charset="0"/>
            </a:rPr>
            <a:t>modify other programs</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__________ </a:t>
          </a:r>
          <a:r>
            <a:rPr lang="en-US" sz="2000" kern="1200" dirty="0" smtClean="0">
              <a:latin typeface="Arial" pitchFamily="34" charset="0"/>
              <a:cs typeface="Arial" pitchFamily="34" charset="0"/>
            </a:rPr>
            <a:t>active and running on the computer</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self </a:t>
          </a:r>
          <a:r>
            <a:rPr lang="en-US" sz="2000" kern="1200" dirty="0" smtClean="0">
              <a:latin typeface="Arial" pitchFamily="34" charset="0"/>
              <a:cs typeface="Arial" pitchFamily="34" charset="0"/>
            </a:rPr>
            <a:t>_____________ </a:t>
          </a:r>
          <a:r>
            <a:rPr lang="en-US" sz="2000" kern="1200" dirty="0" smtClean="0">
              <a:latin typeface="Arial" pitchFamily="34" charset="0"/>
              <a:cs typeface="Arial" pitchFamily="34" charset="0"/>
            </a:rPr>
            <a:t>over a network</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copies itself to a computer </a:t>
          </a:r>
          <a:r>
            <a:rPr lang="en-US" sz="2000" kern="1200" dirty="0" smtClean="0">
              <a:latin typeface="Arial" pitchFamily="34" charset="0"/>
              <a:cs typeface="Arial" pitchFamily="34" charset="0"/>
            </a:rPr>
            <a:t>___________ </a:t>
          </a:r>
          <a:r>
            <a:rPr lang="en-US" sz="2000" kern="1200" dirty="0" smtClean="0">
              <a:latin typeface="Arial" pitchFamily="34" charset="0"/>
              <a:cs typeface="Arial" pitchFamily="34" charset="0"/>
            </a:rPr>
            <a:t>the users permission or knowledge</a:t>
          </a:r>
          <a:endParaRPr lang="en-US" sz="2000" kern="1200" dirty="0">
            <a:latin typeface="Arial" pitchFamily="34" charset="0"/>
            <a:cs typeface="Arial" pitchFamily="34" charset="0"/>
          </a:endParaRPr>
        </a:p>
      </dsp:txBody>
      <dsp:txXfrm>
        <a:off x="3937472" y="1593359"/>
        <a:ext cx="3453891" cy="31224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2652716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D7E35D21-27CB-4A6E-88ED-ADBE17865B6A}" type="datetimeFigureOut">
              <a:rPr lang="en-US" smtClean="0"/>
              <a:pPr/>
              <a:t>11/13/2016</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4ACDA461-5637-42FA-86FC-9368E07EDC22}" type="slidenum">
              <a:rPr lang="en-US" smtClean="0"/>
              <a:pPr/>
              <a:t>‹#›</a:t>
            </a:fld>
            <a:endParaRPr lang="en-US" dirty="0"/>
          </a:p>
        </p:txBody>
      </p:sp>
    </p:spTree>
    <p:extLst>
      <p:ext uri="{BB962C8B-B14F-4D97-AF65-F5344CB8AC3E}">
        <p14:creationId xmlns:p14="http://schemas.microsoft.com/office/powerpoint/2010/main" val="412364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a:t>
            </a:fld>
            <a:endParaRPr lang="en-US" dirty="0"/>
          </a:p>
        </p:txBody>
      </p:sp>
    </p:spTree>
    <p:extLst>
      <p:ext uri="{BB962C8B-B14F-4D97-AF65-F5344CB8AC3E}">
        <p14:creationId xmlns:p14="http://schemas.microsoft.com/office/powerpoint/2010/main" val="136842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12</a:t>
            </a:fld>
            <a:endParaRPr lang="en-US" dirty="0"/>
          </a:p>
        </p:txBody>
      </p:sp>
    </p:spTree>
    <p:extLst>
      <p:ext uri="{BB962C8B-B14F-4D97-AF65-F5344CB8AC3E}">
        <p14:creationId xmlns:p14="http://schemas.microsoft.com/office/powerpoint/2010/main" val="86839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13</a:t>
            </a:fld>
            <a:endParaRPr lang="en-US" dirty="0"/>
          </a:p>
        </p:txBody>
      </p:sp>
    </p:spTree>
    <p:extLst>
      <p:ext uri="{BB962C8B-B14F-4D97-AF65-F5344CB8AC3E}">
        <p14:creationId xmlns:p14="http://schemas.microsoft.com/office/powerpoint/2010/main" val="385972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14</a:t>
            </a:fld>
            <a:endParaRPr lang="en-US" dirty="0"/>
          </a:p>
        </p:txBody>
      </p:sp>
    </p:spTree>
    <p:extLst>
      <p:ext uri="{BB962C8B-B14F-4D97-AF65-F5344CB8AC3E}">
        <p14:creationId xmlns:p14="http://schemas.microsoft.com/office/powerpoint/2010/main" val="180485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15</a:t>
            </a:fld>
            <a:endParaRPr lang="en-US" dirty="0"/>
          </a:p>
        </p:txBody>
      </p:sp>
    </p:spTree>
    <p:extLst>
      <p:ext uri="{BB962C8B-B14F-4D97-AF65-F5344CB8AC3E}">
        <p14:creationId xmlns:p14="http://schemas.microsoft.com/office/powerpoint/2010/main" val="775182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16</a:t>
            </a:fld>
            <a:endParaRPr lang="en-US" dirty="0"/>
          </a:p>
        </p:txBody>
      </p:sp>
    </p:spTree>
    <p:extLst>
      <p:ext uri="{BB962C8B-B14F-4D97-AF65-F5344CB8AC3E}">
        <p14:creationId xmlns:p14="http://schemas.microsoft.com/office/powerpoint/2010/main" val="277640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17</a:t>
            </a:fld>
            <a:endParaRPr lang="en-US" dirty="0"/>
          </a:p>
        </p:txBody>
      </p:sp>
    </p:spTree>
    <p:extLst>
      <p:ext uri="{BB962C8B-B14F-4D97-AF65-F5344CB8AC3E}">
        <p14:creationId xmlns:p14="http://schemas.microsoft.com/office/powerpoint/2010/main" val="67276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18</a:t>
            </a:fld>
            <a:endParaRPr lang="en-US" dirty="0"/>
          </a:p>
        </p:txBody>
      </p:sp>
    </p:spTree>
    <p:extLst>
      <p:ext uri="{BB962C8B-B14F-4D97-AF65-F5344CB8AC3E}">
        <p14:creationId xmlns:p14="http://schemas.microsoft.com/office/powerpoint/2010/main" val="3907630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20</a:t>
            </a:fld>
            <a:endParaRPr lang="en-US" dirty="0"/>
          </a:p>
        </p:txBody>
      </p:sp>
    </p:spTree>
    <p:extLst>
      <p:ext uri="{BB962C8B-B14F-4D97-AF65-F5344CB8AC3E}">
        <p14:creationId xmlns:p14="http://schemas.microsoft.com/office/powerpoint/2010/main" val="133208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21</a:t>
            </a:fld>
            <a:endParaRPr lang="en-US" dirty="0"/>
          </a:p>
        </p:txBody>
      </p:sp>
    </p:spTree>
    <p:extLst>
      <p:ext uri="{BB962C8B-B14F-4D97-AF65-F5344CB8AC3E}">
        <p14:creationId xmlns:p14="http://schemas.microsoft.com/office/powerpoint/2010/main" val="4035833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22</a:t>
            </a:fld>
            <a:endParaRPr lang="en-US" dirty="0"/>
          </a:p>
        </p:txBody>
      </p:sp>
    </p:spTree>
    <p:extLst>
      <p:ext uri="{BB962C8B-B14F-4D97-AF65-F5344CB8AC3E}">
        <p14:creationId xmlns:p14="http://schemas.microsoft.com/office/powerpoint/2010/main" val="109778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4</a:t>
            </a:fld>
            <a:endParaRPr lang="en-US" dirty="0"/>
          </a:p>
        </p:txBody>
      </p:sp>
    </p:spTree>
    <p:extLst>
      <p:ext uri="{BB962C8B-B14F-4D97-AF65-F5344CB8AC3E}">
        <p14:creationId xmlns:p14="http://schemas.microsoft.com/office/powerpoint/2010/main" val="3313368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23</a:t>
            </a:fld>
            <a:endParaRPr lang="en-US" dirty="0"/>
          </a:p>
        </p:txBody>
      </p:sp>
    </p:spTree>
    <p:extLst>
      <p:ext uri="{BB962C8B-B14F-4D97-AF65-F5344CB8AC3E}">
        <p14:creationId xmlns:p14="http://schemas.microsoft.com/office/powerpoint/2010/main" val="707913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24</a:t>
            </a:fld>
            <a:endParaRPr lang="en-US" dirty="0"/>
          </a:p>
        </p:txBody>
      </p:sp>
    </p:spTree>
    <p:extLst>
      <p:ext uri="{BB962C8B-B14F-4D97-AF65-F5344CB8AC3E}">
        <p14:creationId xmlns:p14="http://schemas.microsoft.com/office/powerpoint/2010/main" val="3080953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25</a:t>
            </a:fld>
            <a:endParaRPr lang="en-US" dirty="0"/>
          </a:p>
        </p:txBody>
      </p:sp>
    </p:spTree>
    <p:extLst>
      <p:ext uri="{BB962C8B-B14F-4D97-AF65-F5344CB8AC3E}">
        <p14:creationId xmlns:p14="http://schemas.microsoft.com/office/powerpoint/2010/main" val="1762993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26</a:t>
            </a:fld>
            <a:endParaRPr lang="en-US" dirty="0"/>
          </a:p>
        </p:txBody>
      </p:sp>
    </p:spTree>
    <p:extLst>
      <p:ext uri="{BB962C8B-B14F-4D97-AF65-F5344CB8AC3E}">
        <p14:creationId xmlns:p14="http://schemas.microsoft.com/office/powerpoint/2010/main" val="3196082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27</a:t>
            </a:fld>
            <a:endParaRPr lang="en-US" dirty="0"/>
          </a:p>
        </p:txBody>
      </p:sp>
    </p:spTree>
    <p:extLst>
      <p:ext uri="{BB962C8B-B14F-4D97-AF65-F5344CB8AC3E}">
        <p14:creationId xmlns:p14="http://schemas.microsoft.com/office/powerpoint/2010/main" val="73841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28</a:t>
            </a:fld>
            <a:endParaRPr lang="en-US" dirty="0"/>
          </a:p>
        </p:txBody>
      </p:sp>
    </p:spTree>
    <p:extLst>
      <p:ext uri="{BB962C8B-B14F-4D97-AF65-F5344CB8AC3E}">
        <p14:creationId xmlns:p14="http://schemas.microsoft.com/office/powerpoint/2010/main" val="283214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29</a:t>
            </a:fld>
            <a:endParaRPr lang="en-US" dirty="0"/>
          </a:p>
        </p:txBody>
      </p:sp>
    </p:spTree>
    <p:extLst>
      <p:ext uri="{BB962C8B-B14F-4D97-AF65-F5344CB8AC3E}">
        <p14:creationId xmlns:p14="http://schemas.microsoft.com/office/powerpoint/2010/main" val="1069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5</a:t>
            </a:fld>
            <a:endParaRPr lang="en-US" dirty="0"/>
          </a:p>
        </p:txBody>
      </p:sp>
    </p:spTree>
    <p:extLst>
      <p:ext uri="{BB962C8B-B14F-4D97-AF65-F5344CB8AC3E}">
        <p14:creationId xmlns:p14="http://schemas.microsoft.com/office/powerpoint/2010/main" val="373625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6</a:t>
            </a:fld>
            <a:endParaRPr lang="en-US" dirty="0"/>
          </a:p>
        </p:txBody>
      </p:sp>
    </p:spTree>
    <p:extLst>
      <p:ext uri="{BB962C8B-B14F-4D97-AF65-F5344CB8AC3E}">
        <p14:creationId xmlns:p14="http://schemas.microsoft.com/office/powerpoint/2010/main" val="185232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7</a:t>
            </a:fld>
            <a:endParaRPr lang="en-US" dirty="0"/>
          </a:p>
        </p:txBody>
      </p:sp>
    </p:spTree>
    <p:extLst>
      <p:ext uri="{BB962C8B-B14F-4D97-AF65-F5344CB8AC3E}">
        <p14:creationId xmlns:p14="http://schemas.microsoft.com/office/powerpoint/2010/main" val="302193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8</a:t>
            </a:fld>
            <a:endParaRPr lang="en-US" dirty="0"/>
          </a:p>
        </p:txBody>
      </p:sp>
    </p:spTree>
    <p:extLst>
      <p:ext uri="{BB962C8B-B14F-4D97-AF65-F5344CB8AC3E}">
        <p14:creationId xmlns:p14="http://schemas.microsoft.com/office/powerpoint/2010/main" val="338644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9</a:t>
            </a:fld>
            <a:endParaRPr lang="en-US" dirty="0"/>
          </a:p>
        </p:txBody>
      </p:sp>
    </p:spTree>
    <p:extLst>
      <p:ext uri="{BB962C8B-B14F-4D97-AF65-F5344CB8AC3E}">
        <p14:creationId xmlns:p14="http://schemas.microsoft.com/office/powerpoint/2010/main" val="287076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10</a:t>
            </a:fld>
            <a:endParaRPr lang="en-US" dirty="0"/>
          </a:p>
        </p:txBody>
      </p:sp>
    </p:spTree>
    <p:extLst>
      <p:ext uri="{BB962C8B-B14F-4D97-AF65-F5344CB8AC3E}">
        <p14:creationId xmlns:p14="http://schemas.microsoft.com/office/powerpoint/2010/main" val="190225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DA461-5637-42FA-86FC-9368E07EDC22}" type="slidenum">
              <a:rPr lang="en-US" smtClean="0"/>
              <a:pPr/>
              <a:t>11</a:t>
            </a:fld>
            <a:endParaRPr lang="en-US" dirty="0"/>
          </a:p>
        </p:txBody>
      </p:sp>
    </p:spTree>
    <p:extLst>
      <p:ext uri="{BB962C8B-B14F-4D97-AF65-F5344CB8AC3E}">
        <p14:creationId xmlns:p14="http://schemas.microsoft.com/office/powerpoint/2010/main" val="3111897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19345373.jpg"/>
          <p:cNvPicPr>
            <a:picLocks noChangeAspect="1"/>
          </p:cNvPicPr>
          <p:nvPr userDrawn="1"/>
        </p:nvPicPr>
        <p:blipFill>
          <a:blip r:embed="rId2" cstate="print"/>
          <a:stretch>
            <a:fillRect/>
          </a:stretch>
        </p:blipFill>
        <p:spPr>
          <a:xfrm>
            <a:off x="-1" y="0"/>
            <a:ext cx="9149719"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732DC1-1E1B-4FCF-9C2B-C8D5221FEF75}" type="datetime1">
              <a:rPr lang="en-US" smtClean="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DCC50-3E9C-4C54-9723-265DE8AE0032}" type="slidenum">
              <a:rPr lang="en-US" smtClean="0"/>
              <a:pPr/>
              <a:t>‹#›</a:t>
            </a:fld>
            <a:endParaRPr lang="en-US" dirty="0"/>
          </a:p>
        </p:txBody>
      </p:sp>
      <p:pic>
        <p:nvPicPr>
          <p:cNvPr id="8" name="Picture 7" descr="CEV Logo.png"/>
          <p:cNvPicPr>
            <a:picLocks noChangeAspect="1"/>
          </p:cNvPicPr>
          <p:nvPr userDrawn="1"/>
        </p:nvPicPr>
        <p:blipFill>
          <a:blip r:embed="rId3" cstate="print"/>
          <a:stretch>
            <a:fillRect/>
          </a:stretch>
        </p:blipFill>
        <p:spPr>
          <a:xfrm>
            <a:off x="8061787" y="0"/>
            <a:ext cx="995138" cy="34040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FB351-BFB9-4F14-8D36-2BF8DCE77272}" type="datetime1">
              <a:rPr lang="en-US" smtClean="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F1B18-1720-4746-9070-3B95D6E0DD98}" type="datetime1">
              <a:rPr lang="en-US" smtClean="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8AF8E-125F-4A83-8DA3-E41E628E2BF5}" type="datetime1">
              <a:rPr lang="en-US" smtClean="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63C41-E17B-4888-8A86-FF23F617F583}" type="datetime1">
              <a:rPr lang="en-US" smtClean="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0EB84-F051-4FF6-BF32-6A80EED536DB}" type="datetime1">
              <a:rPr lang="en-US" smtClean="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89380-3C0E-4ADA-A95E-EA913727376D}" type="datetime1">
              <a:rPr lang="en-US" smtClean="0"/>
              <a:pPr/>
              <a:t>11/13/2016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BC852-9A62-4C55-8EF3-43F258F139FC}" type="datetime1">
              <a:rPr lang="en-US" smtClean="0"/>
              <a:pPr/>
              <a:t>11/13/2016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54F0E-B4C8-442F-975D-92FCFEBE4234}" type="datetime1">
              <a:rPr lang="en-US" smtClean="0"/>
              <a:pPr/>
              <a:t>11/13/2016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7BBCB-8CA0-4B18-9C56-7D87F40BD9C5}" type="datetime1">
              <a:rPr lang="en-US" smtClean="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04944-4174-469D-AA0C-26FFA88A925C}" type="datetime1">
              <a:rPr lang="en-US" smtClean="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FDCC50-3E9C-4C54-9723-265DE8AE00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9345373.jpg"/>
          <p:cNvPicPr>
            <a:picLocks noChangeAspect="1"/>
          </p:cNvPicPr>
          <p:nvPr userDrawn="1"/>
        </p:nvPicPr>
        <p:blipFill>
          <a:blip r:embed="rId13" cstate="print"/>
          <a:stretch>
            <a:fillRect/>
          </a:stretch>
        </p:blipFill>
        <p:spPr>
          <a:xfrm>
            <a:off x="-1" y="0"/>
            <a:ext cx="9149719" cy="6858000"/>
          </a:xfrm>
          <a:prstGeom prst="rect">
            <a:avLst/>
          </a:prstGeom>
        </p:spPr>
      </p:pic>
      <p:sp>
        <p:nvSpPr>
          <p:cNvPr id="8" name="Rectangle 7"/>
          <p:cNvSpPr/>
          <p:nvPr userDrawn="1"/>
        </p:nvSpPr>
        <p:spPr>
          <a:xfrm>
            <a:off x="1066800" y="1600200"/>
            <a:ext cx="8077200" cy="5257800"/>
          </a:xfrm>
          <a:prstGeom prst="rect">
            <a:avLst/>
          </a:prstGeom>
          <a:solidFill>
            <a:schemeClr val="lt1">
              <a:alpha val="9100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143000" y="274638"/>
            <a:ext cx="7772400" cy="1143000"/>
          </a:xfrm>
          <a:prstGeom prst="rect">
            <a:avLst/>
          </a:prstGeom>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1676400"/>
            <a:ext cx="7772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DB472-1DCF-427E-A90F-F2F6FC495689}" type="datetime1">
              <a:rPr lang="en-US" smtClean="0"/>
              <a:pPr/>
              <a:t>11/13/2016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81FDCC50-3E9C-4C54-9723-265DE8AE0032}" type="slidenum">
              <a:rPr lang="en-US" smtClean="0"/>
              <a:pPr/>
              <a:t>‹#›</a:t>
            </a:fld>
            <a:endParaRPr lang="en-US" dirty="0"/>
          </a:p>
        </p:txBody>
      </p:sp>
      <p:pic>
        <p:nvPicPr>
          <p:cNvPr id="9" name="Picture 8" descr="CEV Logo.png"/>
          <p:cNvPicPr>
            <a:picLocks noChangeAspect="1"/>
          </p:cNvPicPr>
          <p:nvPr userDrawn="1"/>
        </p:nvPicPr>
        <p:blipFill>
          <a:blip r:embed="rId14" cstate="print"/>
          <a:stretch>
            <a:fillRect/>
          </a:stretch>
        </p:blipFill>
        <p:spPr>
          <a:xfrm>
            <a:off x="-1" y="6517865"/>
            <a:ext cx="995138" cy="3404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5400" b="1" kern="1200" cap="none" spc="150">
          <a:ln w="11430"/>
          <a:solidFill>
            <a:srgbClr val="00B0F0"/>
          </a:solidFill>
          <a:effectLst>
            <a:outerShdw blurRad="25400" algn="tl" rotWithShape="0">
              <a:srgbClr val="000000">
                <a:alpha val="43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a:bodyPr>
          <a:lstStyle/>
          <a:p>
            <a:pPr marL="514350" lvl="0" indent="-514350">
              <a:buFont typeface="+mj-lt"/>
              <a:buAutoNum type="arabicPeriod"/>
            </a:pPr>
            <a:r>
              <a:rPr lang="en-US" dirty="0" smtClean="0"/>
              <a:t>To discuss the history of computer virus outbreaks.</a:t>
            </a:r>
          </a:p>
          <a:p>
            <a:pPr marL="514350" lvl="0" indent="-514350">
              <a:buFont typeface="+mj-lt"/>
              <a:buAutoNum type="arabicPeriod"/>
            </a:pPr>
            <a:r>
              <a:rPr lang="en-US" dirty="0" smtClean="0"/>
              <a:t>To examine the difference between computer worms and viruses.</a:t>
            </a:r>
          </a:p>
          <a:p>
            <a:pPr marL="514350" lvl="0" indent="-514350">
              <a:buFont typeface="+mj-lt"/>
              <a:buAutoNum type="arabicPeriod"/>
            </a:pPr>
            <a:r>
              <a:rPr lang="en-US" dirty="0" smtClean="0"/>
              <a:t>To discover the various types of computer worms and viruses and how to protect a computer.</a:t>
            </a:r>
          </a:p>
          <a:p>
            <a:pPr marL="514350" lvl="0" indent="-514350">
              <a:buFont typeface="+mj-lt"/>
              <a:buAutoNum type="arabicPeriod"/>
            </a:pPr>
            <a:r>
              <a:rPr lang="en-US" dirty="0" smtClean="0"/>
              <a:t>To assess the consequences associated with computer worms and viruses. </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Network Worm</a:t>
            </a:r>
            <a:endParaRPr lang="en-US" dirty="0"/>
          </a:p>
        </p:txBody>
      </p:sp>
      <p:sp>
        <p:nvSpPr>
          <p:cNvPr id="3" name="Content Placeholder 2"/>
          <p:cNvSpPr>
            <a:spLocks noGrp="1"/>
          </p:cNvSpPr>
          <p:nvPr>
            <p:ph idx="1"/>
          </p:nvPr>
        </p:nvSpPr>
        <p:spPr>
          <a:xfrm>
            <a:off x="1143000" y="1600200"/>
            <a:ext cx="7772400" cy="4525963"/>
          </a:xfrm>
        </p:spPr>
        <p:txBody>
          <a:bodyPr>
            <a:normAutofit/>
          </a:bodyPr>
          <a:lstStyle/>
          <a:p>
            <a:pPr lvl="0"/>
            <a:r>
              <a:rPr lang="en-US" sz="2400" dirty="0" smtClean="0"/>
              <a:t>Multiplies by copying a </a:t>
            </a:r>
            <a:r>
              <a:rPr lang="en-US" sz="2400" dirty="0" smtClean="0"/>
              <a:t>___________</a:t>
            </a:r>
            <a:r>
              <a:rPr lang="en-US" sz="2400" dirty="0" smtClean="0"/>
              <a:t> </a:t>
            </a:r>
            <a:r>
              <a:rPr lang="en-US" sz="2400" dirty="0" smtClean="0"/>
              <a:t>of itself onto another computer over a </a:t>
            </a:r>
            <a:r>
              <a:rPr lang="en-US" sz="2400" dirty="0" smtClean="0"/>
              <a:t>_______________</a:t>
            </a:r>
            <a:endParaRPr lang="en-US" sz="2400" dirty="0" smtClean="0"/>
          </a:p>
          <a:p>
            <a:pPr lvl="1"/>
            <a:r>
              <a:rPr lang="en-US" sz="2400" dirty="0" smtClean="0"/>
              <a:t>the segments of the </a:t>
            </a:r>
            <a:r>
              <a:rPr lang="en-US" sz="2400" dirty="0" smtClean="0"/>
              <a:t>_______, </a:t>
            </a:r>
            <a:r>
              <a:rPr lang="en-US" sz="2400" dirty="0" smtClean="0"/>
              <a:t>on various </a:t>
            </a:r>
            <a:r>
              <a:rPr lang="en-US" sz="2400" dirty="0" smtClean="0"/>
              <a:t>______________ </a:t>
            </a:r>
            <a:r>
              <a:rPr lang="en-US" sz="2400" dirty="0" smtClean="0"/>
              <a:t>in a network, remain in </a:t>
            </a:r>
            <a:r>
              <a:rPr lang="en-US" sz="2400" dirty="0" smtClean="0"/>
              <a:t>_____________ </a:t>
            </a:r>
            <a:r>
              <a:rPr lang="en-US" sz="2400" dirty="0" smtClean="0"/>
              <a:t>with each other</a:t>
            </a:r>
          </a:p>
          <a:p>
            <a:pPr lvl="1"/>
            <a:r>
              <a:rPr lang="en-US" sz="2400" dirty="0" smtClean="0"/>
              <a:t>if </a:t>
            </a:r>
            <a:r>
              <a:rPr lang="en-US" sz="2400" dirty="0" smtClean="0"/>
              <a:t>_____ </a:t>
            </a:r>
            <a:r>
              <a:rPr lang="en-US" sz="2400" dirty="0" smtClean="0"/>
              <a:t>segment of the worm fails or is removed, then the other </a:t>
            </a:r>
            <a:r>
              <a:rPr lang="en-US" sz="2400" dirty="0" smtClean="0"/>
              <a:t>____________ </a:t>
            </a:r>
            <a:r>
              <a:rPr lang="en-US" sz="2400" dirty="0" smtClean="0"/>
              <a:t>segments must find another computer, </a:t>
            </a:r>
            <a:r>
              <a:rPr lang="en-US" sz="2400" dirty="0" smtClean="0"/>
              <a:t>_________ </a:t>
            </a:r>
            <a:r>
              <a:rPr lang="en-US" sz="2400" dirty="0" smtClean="0"/>
              <a:t>it for the worm and then </a:t>
            </a:r>
            <a:r>
              <a:rPr lang="en-US" sz="2400" dirty="0" smtClean="0"/>
              <a:t>____ </a:t>
            </a:r>
            <a:r>
              <a:rPr lang="en-US" sz="2400" dirty="0" smtClean="0"/>
              <a:t>the segment to the rest of the worm</a:t>
            </a:r>
          </a:p>
          <a:p>
            <a:pPr lvl="1"/>
            <a:r>
              <a:rPr lang="en-US" sz="2400" dirty="0" smtClean="0"/>
              <a:t>this is how the </a:t>
            </a:r>
            <a:r>
              <a:rPr lang="en-US" sz="2400" dirty="0" smtClean="0"/>
              <a:t>______ </a:t>
            </a:r>
            <a:r>
              <a:rPr lang="en-US" sz="2400" dirty="0" smtClean="0"/>
              <a:t>moves through a network</a:t>
            </a:r>
          </a:p>
          <a:p>
            <a:endParaRPr lang="en-US" sz="24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10</a:t>
            </a:fld>
            <a:endParaRPr lang="en-US" dirty="0"/>
          </a:p>
        </p:txBody>
      </p:sp>
      <p:sp>
        <p:nvSpPr>
          <p:cNvPr id="65537" name="Rectangle 1"/>
          <p:cNvSpPr>
            <a:spLocks noChangeArrowheads="1"/>
          </p:cNvSpPr>
          <p:nvPr/>
        </p:nvSpPr>
        <p:spPr bwMode="auto">
          <a:xfrm>
            <a:off x="1295400" y="5562600"/>
            <a:ext cx="7086600"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Worm: </a:t>
            </a:r>
            <a:r>
              <a:rPr lang="en-US" sz="2400" dirty="0" smtClean="0">
                <a:solidFill>
                  <a:schemeClr val="tx1"/>
                </a:solidFill>
                <a:latin typeface="Arial" pitchFamily="34" charset="0"/>
                <a:ea typeface="Times New Roman" pitchFamily="18" charset="0"/>
                <a:cs typeface="Arial" pitchFamily="34" charset="0"/>
              </a:rPr>
              <a:t>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computer worm which copies different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itself to computers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together in a network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A Network Worm.jpg"/>
          <p:cNvPicPr>
            <a:picLocks noChangeAspect="1"/>
          </p:cNvPicPr>
          <p:nvPr/>
        </p:nvPicPr>
        <p:blipFill>
          <a:blip r:embed="rId3" cstate="print"/>
          <a:stretch>
            <a:fillRect/>
          </a:stretch>
        </p:blipFill>
        <p:spPr>
          <a:xfrm>
            <a:off x="73740" y="4837628"/>
            <a:ext cx="1143000" cy="17155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Host Worm</a:t>
            </a:r>
            <a:endParaRPr lang="en-US" dirty="0"/>
          </a:p>
        </p:txBody>
      </p:sp>
      <p:sp>
        <p:nvSpPr>
          <p:cNvPr id="3" name="Content Placeholder 2"/>
          <p:cNvSpPr>
            <a:spLocks noGrp="1"/>
          </p:cNvSpPr>
          <p:nvPr>
            <p:ph idx="1"/>
          </p:nvPr>
        </p:nvSpPr>
        <p:spPr>
          <a:xfrm>
            <a:off x="1143000" y="1524000"/>
            <a:ext cx="7772400" cy="4525963"/>
          </a:xfrm>
        </p:spPr>
        <p:txBody>
          <a:bodyPr>
            <a:normAutofit/>
          </a:bodyPr>
          <a:lstStyle/>
          <a:p>
            <a:pPr lvl="0"/>
            <a:r>
              <a:rPr lang="en-US" sz="2600" dirty="0" smtClean="0"/>
              <a:t>Is completely </a:t>
            </a:r>
            <a:r>
              <a:rPr lang="en-US" sz="2600" dirty="0" smtClean="0"/>
              <a:t>__________ </a:t>
            </a:r>
            <a:r>
              <a:rPr lang="en-US" sz="2600" dirty="0" smtClean="0"/>
              <a:t>on </a:t>
            </a:r>
            <a:r>
              <a:rPr lang="en-US" sz="2600" dirty="0" smtClean="0"/>
              <a:t>_______ </a:t>
            </a:r>
            <a:r>
              <a:rPr lang="en-US" sz="2600" dirty="0" smtClean="0"/>
              <a:t>running computer</a:t>
            </a:r>
          </a:p>
          <a:p>
            <a:pPr lvl="0"/>
            <a:r>
              <a:rPr lang="en-US" sz="2600" dirty="0" smtClean="0"/>
              <a:t>___________ </a:t>
            </a:r>
            <a:r>
              <a:rPr lang="en-US" sz="2600" dirty="0" smtClean="0"/>
              <a:t>itself to another computer </a:t>
            </a:r>
            <a:r>
              <a:rPr lang="en-US" sz="2600" dirty="0" smtClean="0"/>
              <a:t>_____________ </a:t>
            </a:r>
            <a:r>
              <a:rPr lang="en-US" sz="2600" dirty="0" smtClean="0"/>
              <a:t>a network</a:t>
            </a:r>
          </a:p>
          <a:p>
            <a:pPr lvl="0"/>
            <a:r>
              <a:rPr lang="en-US" sz="2600" dirty="0" smtClean="0"/>
              <a:t>_________ </a:t>
            </a:r>
            <a:r>
              <a:rPr lang="en-US" sz="2600" dirty="0" smtClean="0"/>
              <a:t>itself from the </a:t>
            </a:r>
            <a:r>
              <a:rPr lang="en-US" sz="2600" dirty="0" smtClean="0"/>
              <a:t>__________ </a:t>
            </a:r>
            <a:r>
              <a:rPr lang="en-US" sz="2600" dirty="0" smtClean="0"/>
              <a:t>computer, once it has moved to another computer</a:t>
            </a:r>
          </a:p>
          <a:p>
            <a:pPr lvl="0"/>
            <a:r>
              <a:rPr lang="en-US" sz="2600" dirty="0" smtClean="0"/>
              <a:t>Does not </a:t>
            </a:r>
            <a:r>
              <a:rPr lang="en-US" sz="2600" dirty="0" smtClean="0"/>
              <a:t>____________ </a:t>
            </a:r>
            <a:r>
              <a:rPr lang="en-US" sz="2600" dirty="0" smtClean="0"/>
              <a:t>or </a:t>
            </a:r>
            <a:r>
              <a:rPr lang="en-US" sz="2600" dirty="0" smtClean="0"/>
              <a:t>____________ </a:t>
            </a:r>
            <a:r>
              <a:rPr lang="en-US" sz="2600" dirty="0" smtClean="0"/>
              <a:t>itself </a:t>
            </a:r>
          </a:p>
          <a:p>
            <a:pPr lvl="1"/>
            <a:r>
              <a:rPr lang="en-US" sz="2400" dirty="0" smtClean="0"/>
              <a:t>a network worm does run different segments of itself on different computers</a:t>
            </a:r>
          </a:p>
          <a:p>
            <a:endParaRPr lang="en-US" dirty="0" smtClean="0"/>
          </a:p>
        </p:txBody>
      </p:sp>
      <p:sp>
        <p:nvSpPr>
          <p:cNvPr id="4" name="Slide Number Placeholder 3"/>
          <p:cNvSpPr>
            <a:spLocks noGrp="1"/>
          </p:cNvSpPr>
          <p:nvPr>
            <p:ph type="sldNum" sz="quarter" idx="12"/>
          </p:nvPr>
        </p:nvSpPr>
        <p:spPr/>
        <p:txBody>
          <a:bodyPr/>
          <a:lstStyle/>
          <a:p>
            <a:fld id="{81FDCC50-3E9C-4C54-9723-265DE8AE0032}" type="slidenum">
              <a:rPr lang="en-US" smtClean="0"/>
              <a:pPr/>
              <a:t>11</a:t>
            </a:fld>
            <a:endParaRPr lang="en-US" dirty="0"/>
          </a:p>
        </p:txBody>
      </p:sp>
      <p:sp>
        <p:nvSpPr>
          <p:cNvPr id="63489" name="Rectangle 1"/>
          <p:cNvSpPr>
            <a:spLocks noChangeArrowheads="1"/>
          </p:cNvSpPr>
          <p:nvPr/>
        </p:nvSpPr>
        <p:spPr bwMode="auto">
          <a:xfrm>
            <a:off x="1219200" y="5408137"/>
            <a:ext cx="7162799" cy="144655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 </a:t>
            </a: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Worm: </a:t>
            </a:r>
            <a:r>
              <a:rPr lang="en-US" sz="2200" dirty="0" smtClean="0">
                <a:solidFill>
                  <a:schemeClr val="tx1"/>
                </a:solidFill>
                <a:latin typeface="Arial" pitchFamily="34" charset="0"/>
                <a:ea typeface="Times New Roman" pitchFamily="18" charset="0"/>
                <a:cs typeface="Arial" pitchFamily="34" charset="0"/>
              </a:rPr>
              <a:t>a</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computer worm which </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 </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itself to another computer in a network and then deletes itself completely from the previous computer in which it was </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A Host Worm.jpg"/>
          <p:cNvPicPr>
            <a:picLocks noChangeAspect="1"/>
          </p:cNvPicPr>
          <p:nvPr/>
        </p:nvPicPr>
        <p:blipFill>
          <a:blip r:embed="rId3" cstate="print"/>
          <a:stretch>
            <a:fillRect/>
          </a:stretch>
        </p:blipFill>
        <p:spPr>
          <a:xfrm>
            <a:off x="76200" y="113570"/>
            <a:ext cx="1676400" cy="13809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 of a Worm &amp; Virus</a:t>
            </a:r>
            <a:endParaRPr lang="en-US" dirty="0"/>
          </a:p>
        </p:txBody>
      </p:sp>
      <p:sp>
        <p:nvSpPr>
          <p:cNvPr id="3" name="Content Placeholder 2"/>
          <p:cNvSpPr>
            <a:spLocks noGrp="1"/>
          </p:cNvSpPr>
          <p:nvPr>
            <p:ph idx="1"/>
          </p:nvPr>
        </p:nvSpPr>
        <p:spPr/>
        <p:txBody>
          <a:bodyPr>
            <a:normAutofit/>
          </a:bodyPr>
          <a:lstStyle/>
          <a:p>
            <a:pPr lvl="0"/>
            <a:r>
              <a:rPr lang="en-US" sz="2400" dirty="0" smtClean="0"/>
              <a:t>Include:</a:t>
            </a:r>
          </a:p>
          <a:p>
            <a:pPr lvl="1"/>
            <a:r>
              <a:rPr lang="en-US" sz="2400" dirty="0" smtClean="0"/>
              <a:t>they both usually contain </a:t>
            </a:r>
            <a:r>
              <a:rPr lang="en-US" sz="2400" dirty="0" smtClean="0"/>
              <a:t>__________ </a:t>
            </a:r>
            <a:r>
              <a:rPr lang="en-US" sz="2400" dirty="0" smtClean="0"/>
              <a:t>instructions</a:t>
            </a:r>
          </a:p>
          <a:p>
            <a:pPr lvl="2"/>
            <a:r>
              <a:rPr lang="en-US" dirty="0" smtClean="0"/>
              <a:t>designed to harm a computer and annoy a user</a:t>
            </a:r>
          </a:p>
          <a:p>
            <a:pPr lvl="1"/>
            <a:r>
              <a:rPr lang="en-US" sz="2400" dirty="0" smtClean="0"/>
              <a:t>they cause an </a:t>
            </a:r>
            <a:r>
              <a:rPr lang="en-US" sz="2400" dirty="0" smtClean="0"/>
              <a:t>_____________ </a:t>
            </a:r>
            <a:r>
              <a:rPr lang="en-US" sz="2400" dirty="0" smtClean="0"/>
              <a:t>amount of damage</a:t>
            </a:r>
          </a:p>
          <a:p>
            <a:pPr lvl="2"/>
            <a:r>
              <a:rPr lang="en-US" dirty="0" smtClean="0"/>
              <a:t>the more computers the worms or viruses infect the more computers they have access to infect by </a:t>
            </a:r>
            <a:r>
              <a:rPr lang="en-US" dirty="0" smtClean="0"/>
              <a:t>___________</a:t>
            </a:r>
            <a:endParaRPr lang="en-US" dirty="0" smtClean="0"/>
          </a:p>
          <a:p>
            <a:endParaRPr lang="en-US" sz="24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12</a:t>
            </a:fld>
            <a:endParaRPr lang="en-US" dirty="0"/>
          </a:p>
        </p:txBody>
      </p:sp>
      <p:pic>
        <p:nvPicPr>
          <p:cNvPr id="6" name="Picture 5" descr="Similarities of a Worm and Virus1.jpg"/>
          <p:cNvPicPr>
            <a:picLocks noChangeAspect="1"/>
          </p:cNvPicPr>
          <p:nvPr/>
        </p:nvPicPr>
        <p:blipFill>
          <a:blip r:embed="rId3" cstate="print"/>
          <a:stretch>
            <a:fillRect/>
          </a:stretch>
        </p:blipFill>
        <p:spPr>
          <a:xfrm>
            <a:off x="4800599" y="4419600"/>
            <a:ext cx="3200401" cy="21322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 of a Worm &amp; Virus</a:t>
            </a:r>
            <a:endParaRPr lang="en-US" dirty="0"/>
          </a:p>
        </p:txBody>
      </p:sp>
      <p:sp>
        <p:nvSpPr>
          <p:cNvPr id="3" name="Content Placeholder 2"/>
          <p:cNvSpPr>
            <a:spLocks noGrp="1"/>
          </p:cNvSpPr>
          <p:nvPr>
            <p:ph idx="1"/>
          </p:nvPr>
        </p:nvSpPr>
        <p:spPr/>
        <p:txBody>
          <a:bodyPr>
            <a:normAutofit/>
          </a:bodyPr>
          <a:lstStyle/>
          <a:p>
            <a:pPr lvl="0"/>
            <a:r>
              <a:rPr lang="en-US" sz="2400" dirty="0" smtClean="0"/>
              <a:t>Include:</a:t>
            </a:r>
          </a:p>
          <a:p>
            <a:pPr lvl="1"/>
            <a:r>
              <a:rPr lang="en-US" sz="2400" dirty="0" smtClean="0"/>
              <a:t>protecting themselves by </a:t>
            </a:r>
            <a:r>
              <a:rPr lang="en-US" sz="2400" dirty="0" smtClean="0"/>
              <a:t>_______ </a:t>
            </a:r>
            <a:r>
              <a:rPr lang="en-US" sz="2400" dirty="0" smtClean="0"/>
              <a:t>in </a:t>
            </a:r>
            <a:r>
              <a:rPr lang="en-US" sz="2400" dirty="0" smtClean="0"/>
              <a:t>_______ </a:t>
            </a:r>
            <a:r>
              <a:rPr lang="en-US" sz="2400" dirty="0" smtClean="0"/>
              <a:t>programs or changing their </a:t>
            </a:r>
            <a:r>
              <a:rPr lang="en-US" sz="2400" dirty="0" smtClean="0"/>
              <a:t>________________ </a:t>
            </a:r>
            <a:r>
              <a:rPr lang="en-US" sz="2400" dirty="0" smtClean="0"/>
              <a:t>to evade detection</a:t>
            </a:r>
          </a:p>
          <a:p>
            <a:pPr lvl="1"/>
            <a:r>
              <a:rPr lang="en-US" sz="2400" dirty="0" smtClean="0"/>
              <a:t>________________ </a:t>
            </a:r>
            <a:r>
              <a:rPr lang="en-US" sz="2400" dirty="0" smtClean="0"/>
              <a:t>evidence of their presence and wrongdoings</a:t>
            </a:r>
          </a:p>
          <a:p>
            <a:pPr lvl="1"/>
            <a:r>
              <a:rPr lang="en-US" sz="2400" dirty="0" smtClean="0"/>
              <a:t>spreading through a </a:t>
            </a:r>
            <a:r>
              <a:rPr lang="en-US" sz="2400" dirty="0" smtClean="0"/>
              <a:t>___________, </a:t>
            </a:r>
            <a:r>
              <a:rPr lang="en-US" sz="2400" dirty="0" smtClean="0"/>
              <a:t>the </a:t>
            </a:r>
            <a:r>
              <a:rPr lang="en-US" sz="2400" dirty="0" smtClean="0"/>
              <a:t>_________, </a:t>
            </a:r>
            <a:r>
              <a:rPr lang="en-US" sz="2400" dirty="0" smtClean="0"/>
              <a:t>software, </a:t>
            </a:r>
            <a:r>
              <a:rPr lang="en-US" sz="2400" dirty="0" smtClean="0"/>
              <a:t>____________ </a:t>
            </a:r>
            <a:r>
              <a:rPr lang="en-US" sz="2400" dirty="0" smtClean="0"/>
              <a:t>or memory devices (such as a rewritable CD)</a:t>
            </a:r>
          </a:p>
          <a:p>
            <a:pPr lvl="1"/>
            <a:r>
              <a:rPr lang="en-US" sz="2400" dirty="0" smtClean="0"/>
              <a:t>causing system or network </a:t>
            </a:r>
            <a:r>
              <a:rPr lang="en-US" sz="2400" dirty="0" smtClean="0"/>
              <a:t>___________</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13</a:t>
            </a:fld>
            <a:endParaRPr lang="en-US" dirty="0"/>
          </a:p>
        </p:txBody>
      </p:sp>
      <p:pic>
        <p:nvPicPr>
          <p:cNvPr id="5" name="Picture 4" descr="Similarities of a Worm and Virus2.jpg"/>
          <p:cNvPicPr>
            <a:picLocks noChangeAspect="1"/>
          </p:cNvPicPr>
          <p:nvPr/>
        </p:nvPicPr>
        <p:blipFill>
          <a:blip r:embed="rId3" cstate="print"/>
          <a:stretch>
            <a:fillRect/>
          </a:stretch>
        </p:blipFill>
        <p:spPr>
          <a:xfrm>
            <a:off x="7543800" y="4953000"/>
            <a:ext cx="1295400"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a Worm &amp; Virus</a:t>
            </a:r>
            <a:endParaRPr lang="en-US" dirty="0"/>
          </a:p>
        </p:txBody>
      </p:sp>
      <p:sp>
        <p:nvSpPr>
          <p:cNvPr id="3" name="Content Placeholder 2"/>
          <p:cNvSpPr>
            <a:spLocks noGrp="1"/>
          </p:cNvSpPr>
          <p:nvPr>
            <p:ph idx="1"/>
          </p:nvPr>
        </p:nvSpPr>
        <p:spPr/>
        <p:txBody>
          <a:bodyPr/>
          <a:lstStyle/>
          <a:p>
            <a:pPr lvl="0"/>
            <a:r>
              <a:rPr lang="en-US" dirty="0" smtClean="0"/>
              <a:t>Include:</a:t>
            </a:r>
          </a:p>
          <a:p>
            <a:pPr lvl="1"/>
            <a:r>
              <a:rPr lang="en-US" dirty="0" smtClean="0"/>
              <a:t>a </a:t>
            </a:r>
            <a:r>
              <a:rPr lang="en-US" dirty="0" smtClean="0"/>
              <a:t>______ </a:t>
            </a:r>
            <a:r>
              <a:rPr lang="en-US" dirty="0" smtClean="0"/>
              <a:t>requires a host program</a:t>
            </a:r>
          </a:p>
          <a:p>
            <a:pPr lvl="2"/>
            <a:r>
              <a:rPr lang="en-US" dirty="0" smtClean="0"/>
              <a:t>a </a:t>
            </a:r>
            <a:r>
              <a:rPr lang="en-US" dirty="0" smtClean="0"/>
              <a:t>______ </a:t>
            </a:r>
            <a:r>
              <a:rPr lang="en-US" dirty="0" smtClean="0"/>
              <a:t>is an independent program</a:t>
            </a:r>
          </a:p>
          <a:p>
            <a:pPr lvl="1"/>
            <a:r>
              <a:rPr lang="en-US" dirty="0" smtClean="0"/>
              <a:t>a </a:t>
            </a:r>
            <a:r>
              <a:rPr lang="en-US" dirty="0" smtClean="0"/>
              <a:t>______ </a:t>
            </a:r>
            <a:r>
              <a:rPr lang="en-US" dirty="0" smtClean="0"/>
              <a:t>modifies other programs</a:t>
            </a:r>
          </a:p>
          <a:p>
            <a:pPr lvl="2"/>
            <a:r>
              <a:rPr lang="en-US" dirty="0" smtClean="0"/>
              <a:t>a </a:t>
            </a:r>
            <a:r>
              <a:rPr lang="en-US" dirty="0" smtClean="0"/>
              <a:t>_______ </a:t>
            </a:r>
            <a:r>
              <a:rPr lang="en-US" dirty="0" smtClean="0"/>
              <a:t>usually does not</a:t>
            </a:r>
          </a:p>
          <a:p>
            <a:pPr lvl="1"/>
            <a:r>
              <a:rPr lang="en-US" dirty="0" smtClean="0"/>
              <a:t>a </a:t>
            </a:r>
            <a:r>
              <a:rPr lang="en-US" dirty="0" smtClean="0"/>
              <a:t>________ </a:t>
            </a:r>
            <a:r>
              <a:rPr lang="en-US" dirty="0" smtClean="0"/>
              <a:t>only executes when the host program is running</a:t>
            </a:r>
          </a:p>
          <a:p>
            <a:pPr lvl="2"/>
            <a:r>
              <a:rPr lang="en-US" dirty="0" smtClean="0"/>
              <a:t>a </a:t>
            </a:r>
            <a:r>
              <a:rPr lang="en-US" dirty="0" smtClean="0"/>
              <a:t>_______ </a:t>
            </a:r>
            <a:r>
              <a:rPr lang="en-US" dirty="0" smtClean="0"/>
              <a:t>is always active</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14</a:t>
            </a:fld>
            <a:endParaRPr lang="en-US" dirty="0"/>
          </a:p>
        </p:txBody>
      </p:sp>
      <p:pic>
        <p:nvPicPr>
          <p:cNvPr id="5" name="Picture 4" descr="Differences Between a Worm and Virus1.jpg"/>
          <p:cNvPicPr>
            <a:picLocks noChangeAspect="1"/>
          </p:cNvPicPr>
          <p:nvPr/>
        </p:nvPicPr>
        <p:blipFill>
          <a:blip r:embed="rId3" cstate="print"/>
          <a:stretch>
            <a:fillRect/>
          </a:stretch>
        </p:blipFill>
        <p:spPr>
          <a:xfrm>
            <a:off x="7391400" y="1752600"/>
            <a:ext cx="1600200" cy="24063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a Worm &amp; Virus</a:t>
            </a:r>
            <a:endParaRPr lang="en-US" dirty="0"/>
          </a:p>
        </p:txBody>
      </p:sp>
      <p:sp>
        <p:nvSpPr>
          <p:cNvPr id="3" name="Content Placeholder 2"/>
          <p:cNvSpPr>
            <a:spLocks noGrp="1"/>
          </p:cNvSpPr>
          <p:nvPr>
            <p:ph idx="1"/>
          </p:nvPr>
        </p:nvSpPr>
        <p:spPr/>
        <p:txBody>
          <a:bodyPr>
            <a:normAutofit/>
          </a:bodyPr>
          <a:lstStyle/>
          <a:p>
            <a:pPr lvl="0"/>
            <a:r>
              <a:rPr lang="en-US" sz="2800" dirty="0" smtClean="0"/>
              <a:t>Include:</a:t>
            </a:r>
          </a:p>
          <a:p>
            <a:pPr lvl="1"/>
            <a:r>
              <a:rPr lang="en-US" sz="2400" dirty="0" smtClean="0"/>
              <a:t>a </a:t>
            </a:r>
            <a:r>
              <a:rPr lang="en-US" sz="2400" dirty="0" smtClean="0"/>
              <a:t>_______ </a:t>
            </a:r>
            <a:r>
              <a:rPr lang="en-US" sz="2400" dirty="0" smtClean="0"/>
              <a:t>uses host programs to replicate</a:t>
            </a:r>
          </a:p>
          <a:p>
            <a:pPr lvl="2"/>
            <a:r>
              <a:rPr lang="en-US" dirty="0" smtClean="0"/>
              <a:t>a </a:t>
            </a:r>
            <a:r>
              <a:rPr lang="en-US" dirty="0" smtClean="0"/>
              <a:t>________ </a:t>
            </a:r>
            <a:r>
              <a:rPr lang="en-US" dirty="0" smtClean="0"/>
              <a:t>replicates itself over a network</a:t>
            </a:r>
          </a:p>
          <a:p>
            <a:pPr lvl="1"/>
            <a:r>
              <a:rPr lang="en-US" sz="2400" dirty="0" smtClean="0"/>
              <a:t>a </a:t>
            </a:r>
            <a:r>
              <a:rPr lang="en-US" sz="2400" dirty="0" smtClean="0"/>
              <a:t>_______ </a:t>
            </a:r>
            <a:r>
              <a:rPr lang="en-US" sz="2400" dirty="0" smtClean="0"/>
              <a:t>needs to be activated or downloaded (such as a virus sent through e-mail, it must be double-clicked in order for it to be able to run)</a:t>
            </a:r>
          </a:p>
          <a:p>
            <a:pPr lvl="2"/>
            <a:r>
              <a:rPr lang="en-US" dirty="0" smtClean="0"/>
              <a:t>a </a:t>
            </a:r>
            <a:r>
              <a:rPr lang="en-US" dirty="0" smtClean="0"/>
              <a:t>_______ </a:t>
            </a:r>
            <a:r>
              <a:rPr lang="en-US" dirty="0" smtClean="0"/>
              <a:t>does not need to be activated</a:t>
            </a:r>
          </a:p>
          <a:p>
            <a:pPr lvl="3"/>
            <a:r>
              <a:rPr lang="en-US" dirty="0" smtClean="0"/>
              <a:t>it will move or copy itself to a computer </a:t>
            </a:r>
            <a:r>
              <a:rPr lang="en-US" dirty="0" smtClean="0"/>
              <a:t>__________ </a:t>
            </a:r>
            <a:r>
              <a:rPr lang="en-US" dirty="0" smtClean="0"/>
              <a:t>the user’s knowledge</a:t>
            </a:r>
          </a:p>
          <a:p>
            <a:endParaRPr lang="en-US" sz="24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15</a:t>
            </a:fld>
            <a:endParaRPr lang="en-US" dirty="0"/>
          </a:p>
        </p:txBody>
      </p:sp>
      <p:pic>
        <p:nvPicPr>
          <p:cNvPr id="6" name="Picture 5" descr="Differences Between a Worm and Virus2.jpg"/>
          <p:cNvPicPr>
            <a:picLocks noChangeAspect="1"/>
          </p:cNvPicPr>
          <p:nvPr/>
        </p:nvPicPr>
        <p:blipFill>
          <a:blip r:embed="rId3" cstate="print"/>
          <a:stretch>
            <a:fillRect/>
          </a:stretch>
        </p:blipFill>
        <p:spPr>
          <a:xfrm>
            <a:off x="228600" y="5105399"/>
            <a:ext cx="2362200" cy="15708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Summary of Differences</a:t>
            </a:r>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16</a:t>
            </a:fld>
            <a:endParaRPr lang="en-US" dirty="0"/>
          </a:p>
        </p:txBody>
      </p:sp>
      <p:graphicFrame>
        <p:nvGraphicFramePr>
          <p:cNvPr id="6" name="Diagram 5"/>
          <p:cNvGraphicFramePr/>
          <p:nvPr>
            <p:extLst>
              <p:ext uri="{D42A27DB-BD31-4B8C-83A1-F6EECF244321}">
                <p14:modId xmlns:p14="http://schemas.microsoft.com/office/powerpoint/2010/main" val="1297399931"/>
              </p:ext>
            </p:extLst>
          </p:nvPr>
        </p:nvGraphicFramePr>
        <p:xfrm>
          <a:off x="1447800" y="1524000"/>
          <a:ext cx="7391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Trojan Horse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Is a malicious </a:t>
            </a:r>
            <a:r>
              <a:rPr lang="en-US" dirty="0" smtClean="0"/>
              <a:t>____________ </a:t>
            </a:r>
            <a:r>
              <a:rPr lang="en-US" dirty="0" smtClean="0"/>
              <a:t>disguised in a seemingly </a:t>
            </a:r>
            <a:r>
              <a:rPr lang="en-US" dirty="0" smtClean="0"/>
              <a:t>_____________ </a:t>
            </a:r>
            <a:r>
              <a:rPr lang="en-US" dirty="0" smtClean="0"/>
              <a:t>program</a:t>
            </a:r>
          </a:p>
          <a:p>
            <a:pPr lvl="0"/>
            <a:r>
              <a:rPr lang="en-US" dirty="0" smtClean="0"/>
              <a:t>Is an analogy referencing the “Trojan Horse” used by the Greeks to obtain access to the city of Troy</a:t>
            </a:r>
          </a:p>
          <a:p>
            <a:pPr lvl="1"/>
            <a:r>
              <a:rPr lang="en-US" dirty="0" smtClean="0"/>
              <a:t>The Greeks were losing in the battle to overtake the city of Troy, so their leader, Odysseus, built a seemingly innocent giant wooden </a:t>
            </a:r>
            <a:r>
              <a:rPr lang="en-US" dirty="0" smtClean="0"/>
              <a:t>________ </a:t>
            </a:r>
            <a:r>
              <a:rPr lang="en-US" dirty="0" smtClean="0"/>
              <a:t>with a hollow belly, large enough for soldiers to hide in. He offered it to the Trojans as a sign of </a:t>
            </a:r>
            <a:r>
              <a:rPr lang="en-US" dirty="0" smtClean="0"/>
              <a:t>_______. </a:t>
            </a:r>
            <a:r>
              <a:rPr lang="en-US" dirty="0" smtClean="0"/>
              <a:t>The Trojans accepted the gift and celebrated their victory. Then at night while they were sleeping, the Greeks snuck out of the horse, which they were hiding in, and took the city of Troy. </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17</a:t>
            </a:fld>
            <a:endParaRPr lang="en-US" dirty="0"/>
          </a:p>
        </p:txBody>
      </p:sp>
      <p:sp>
        <p:nvSpPr>
          <p:cNvPr id="51201" name="Rectangle 1"/>
          <p:cNvSpPr>
            <a:spLocks noChangeArrowheads="1"/>
          </p:cNvSpPr>
          <p:nvPr/>
        </p:nvSpPr>
        <p:spPr bwMode="auto">
          <a:xfrm>
            <a:off x="1219200" y="5657670"/>
            <a:ext cx="7772400"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Horse: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malicious program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inside of another program seemingly beneficial or harmless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A Trojan Horse1.jpg"/>
          <p:cNvPicPr>
            <a:picLocks noChangeAspect="1"/>
          </p:cNvPicPr>
          <p:nvPr/>
        </p:nvPicPr>
        <p:blipFill>
          <a:blip r:embed="rId3" cstate="print"/>
          <a:stretch>
            <a:fillRect/>
          </a:stretch>
        </p:blipFill>
        <p:spPr>
          <a:xfrm>
            <a:off x="228600" y="3429000"/>
            <a:ext cx="1322451"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Trojan Horse</a:t>
            </a:r>
            <a:endParaRPr lang="en-US" dirty="0"/>
          </a:p>
        </p:txBody>
      </p:sp>
      <p:sp>
        <p:nvSpPr>
          <p:cNvPr id="3" name="Content Placeholder 2"/>
          <p:cNvSpPr>
            <a:spLocks noGrp="1"/>
          </p:cNvSpPr>
          <p:nvPr>
            <p:ph idx="1"/>
          </p:nvPr>
        </p:nvSpPr>
        <p:spPr>
          <a:xfrm>
            <a:off x="1143000" y="1676400"/>
            <a:ext cx="7772400" cy="5105400"/>
          </a:xfrm>
        </p:spPr>
        <p:txBody>
          <a:bodyPr>
            <a:normAutofit fontScale="85000" lnSpcReduction="20000"/>
          </a:bodyPr>
          <a:lstStyle/>
          <a:p>
            <a:pPr lvl="0"/>
            <a:r>
              <a:rPr lang="en-US" dirty="0" smtClean="0"/>
              <a:t>Will generally gain access to </a:t>
            </a:r>
            <a:r>
              <a:rPr lang="en-US" dirty="0" smtClean="0"/>
              <a:t>______________ </a:t>
            </a:r>
            <a:r>
              <a:rPr lang="en-US" dirty="0" smtClean="0"/>
              <a:t>areas on a computer</a:t>
            </a:r>
          </a:p>
          <a:p>
            <a:pPr lvl="1"/>
            <a:r>
              <a:rPr lang="en-US" dirty="0" smtClean="0"/>
              <a:t>once it has gained access to these areas, it will create a </a:t>
            </a:r>
            <a:r>
              <a:rPr lang="en-US" dirty="0" smtClean="0"/>
              <a:t>______ </a:t>
            </a:r>
            <a:r>
              <a:rPr lang="en-US" dirty="0" smtClean="0"/>
              <a:t>door</a:t>
            </a:r>
          </a:p>
          <a:p>
            <a:pPr lvl="1"/>
            <a:r>
              <a:rPr lang="en-US" dirty="0" smtClean="0"/>
              <a:t>this gives the creator of the Trojan horse </a:t>
            </a:r>
            <a:r>
              <a:rPr lang="en-US" dirty="0" smtClean="0"/>
              <a:t>_____________ </a:t>
            </a:r>
            <a:r>
              <a:rPr lang="en-US" dirty="0" smtClean="0"/>
              <a:t>access to the user’s computer and the </a:t>
            </a:r>
            <a:r>
              <a:rPr lang="en-US" dirty="0" smtClean="0"/>
              <a:t>__________________ </a:t>
            </a:r>
            <a:r>
              <a:rPr lang="en-US" dirty="0" smtClean="0"/>
              <a:t>it contains</a:t>
            </a:r>
          </a:p>
          <a:p>
            <a:pPr lvl="0"/>
            <a:r>
              <a:rPr lang="en-US" dirty="0" smtClean="0"/>
              <a:t>Will sometimes </a:t>
            </a:r>
            <a:r>
              <a:rPr lang="en-US" dirty="0" smtClean="0"/>
              <a:t>___________ </a:t>
            </a:r>
            <a:r>
              <a:rPr lang="en-US" dirty="0" smtClean="0"/>
              <a:t>keystrokes and browsing activity</a:t>
            </a:r>
          </a:p>
          <a:p>
            <a:pPr lvl="1"/>
            <a:r>
              <a:rPr lang="en-US" dirty="0" smtClean="0"/>
              <a:t>this information is sent to </a:t>
            </a:r>
            <a:r>
              <a:rPr lang="en-US" dirty="0" smtClean="0"/>
              <a:t>__________ </a:t>
            </a:r>
            <a:r>
              <a:rPr lang="en-US" dirty="0" smtClean="0"/>
              <a:t>sending the user content and information they did </a:t>
            </a:r>
            <a:r>
              <a:rPr lang="en-US" dirty="0" smtClean="0"/>
              <a:t>___</a:t>
            </a:r>
            <a:r>
              <a:rPr lang="en-US" dirty="0" smtClean="0"/>
              <a:t> </a:t>
            </a:r>
            <a:r>
              <a:rPr lang="en-US" dirty="0" smtClean="0"/>
              <a:t>request</a:t>
            </a:r>
          </a:p>
          <a:p>
            <a:pPr lvl="0"/>
            <a:r>
              <a:rPr lang="en-US" dirty="0" smtClean="0"/>
              <a:t>Can be </a:t>
            </a:r>
            <a:r>
              <a:rPr lang="en-US" dirty="0" smtClean="0"/>
              <a:t>_________</a:t>
            </a:r>
            <a:endParaRPr lang="en-US" dirty="0" smtClean="0"/>
          </a:p>
          <a:p>
            <a:pPr lvl="1"/>
            <a:r>
              <a:rPr lang="en-US" dirty="0" smtClean="0"/>
              <a:t>meaning they do </a:t>
            </a:r>
            <a:r>
              <a:rPr lang="en-US" dirty="0" smtClean="0"/>
              <a:t>____ </a:t>
            </a:r>
            <a:r>
              <a:rPr lang="en-US" dirty="0" smtClean="0"/>
              <a:t>leave any </a:t>
            </a:r>
            <a:r>
              <a:rPr lang="en-US" dirty="0" smtClean="0"/>
              <a:t>________ </a:t>
            </a:r>
            <a:r>
              <a:rPr lang="en-US" dirty="0" smtClean="0"/>
              <a:t>of their presence</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18</a:t>
            </a:fld>
            <a:endParaRPr lang="en-US" dirty="0"/>
          </a:p>
        </p:txBody>
      </p:sp>
      <p:pic>
        <p:nvPicPr>
          <p:cNvPr id="5" name="Picture 4" descr="A Trojan Horse2.jpg"/>
          <p:cNvPicPr>
            <a:picLocks noChangeAspect="1"/>
          </p:cNvPicPr>
          <p:nvPr/>
        </p:nvPicPr>
        <p:blipFill>
          <a:blip r:embed="rId3" cstate="print"/>
          <a:stretch>
            <a:fillRect/>
          </a:stretch>
        </p:blipFill>
        <p:spPr>
          <a:xfrm>
            <a:off x="228600" y="152400"/>
            <a:ext cx="1295400" cy="1295400"/>
          </a:xfrm>
          <a:prstGeom prst="rect">
            <a:avLst/>
          </a:prstGeom>
          <a:ln>
            <a:noFill/>
          </a:ln>
          <a:effectLst>
            <a:outerShdw blurRad="292100" dist="139700" dir="2700000" algn="tl" rotWithShape="0">
              <a:srgbClr val="333333">
                <a:alpha val="65000"/>
              </a:srgbClr>
            </a:outerShdw>
          </a:effectLst>
        </p:spPr>
      </p:pic>
      <p:pic>
        <p:nvPicPr>
          <p:cNvPr id="6" name="Picture 5" descr="Main Menu Button.png">
            <a:hlinkClick r:id="rId4" action="ppaction://hlinksldjump"/>
          </p:cNvPr>
          <p:cNvPicPr>
            <a:picLocks noChangeAspect="1"/>
          </p:cNvPicPr>
          <p:nvPr/>
        </p:nvPicPr>
        <p:blipFill>
          <a:blip r:embed="rId5" cstate="print"/>
          <a:stretch>
            <a:fillRect/>
          </a:stretch>
        </p:blipFill>
        <p:spPr>
          <a:xfrm>
            <a:off x="8077200" y="5715000"/>
            <a:ext cx="950976" cy="71323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sz="7200" dirty="0" smtClean="0"/>
              <a:t>Protecting Against Computer Worms</a:t>
            </a:r>
            <a:br>
              <a:rPr lang="en-US" sz="7200" dirty="0" smtClean="0"/>
            </a:br>
            <a:r>
              <a:rPr lang="en-US" sz="7200" dirty="0" smtClean="0"/>
              <a:t>&amp; Viruses</a:t>
            </a:r>
            <a:endParaRPr lang="en-US" sz="7200"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1FDCC50-3E9C-4C54-9723-265DE8AE0032}"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Menu</a:t>
            </a:r>
            <a:endParaRPr lang="en-US" dirty="0"/>
          </a:p>
        </p:txBody>
      </p:sp>
      <p:sp>
        <p:nvSpPr>
          <p:cNvPr id="3" name="Content Placeholder 2"/>
          <p:cNvSpPr>
            <a:spLocks noGrp="1"/>
          </p:cNvSpPr>
          <p:nvPr>
            <p:ph idx="1"/>
          </p:nvPr>
        </p:nvSpPr>
        <p:spPr>
          <a:xfrm>
            <a:off x="1143000" y="1676400"/>
            <a:ext cx="6934200" cy="4525963"/>
          </a:xfrm>
        </p:spPr>
        <p:txBody>
          <a:bodyPr/>
          <a:lstStyle/>
          <a:p>
            <a:pPr marL="1143000">
              <a:spcBef>
                <a:spcPts val="1000"/>
              </a:spcBef>
            </a:pPr>
            <a:endParaRPr lang="en-US" dirty="0" smtClean="0"/>
          </a:p>
          <a:p>
            <a:pPr marL="1143000">
              <a:spcBef>
                <a:spcPts val="1000"/>
              </a:spcBef>
            </a:pPr>
            <a:r>
              <a:rPr lang="en-US" dirty="0" smtClean="0"/>
              <a:t>Introduction to Computer Worms &amp; Viruses</a:t>
            </a:r>
          </a:p>
          <a:p>
            <a:pPr marL="1143000">
              <a:spcBef>
                <a:spcPts val="1000"/>
              </a:spcBef>
            </a:pPr>
            <a:r>
              <a:rPr lang="en-US" dirty="0" smtClean="0"/>
              <a:t>History of Computer Worms         &amp; Viruses</a:t>
            </a:r>
          </a:p>
          <a:p>
            <a:pPr marL="1143000">
              <a:spcBef>
                <a:spcPts val="1000"/>
              </a:spcBef>
            </a:pPr>
            <a:r>
              <a:rPr lang="en-US" dirty="0" smtClean="0"/>
              <a:t>Protecting Against Computer Worms &amp; Viruses</a:t>
            </a:r>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a:t>
            </a:fld>
            <a:endParaRPr lang="en-US" dirty="0"/>
          </a:p>
        </p:txBody>
      </p:sp>
      <p:sp>
        <p:nvSpPr>
          <p:cNvPr id="5" name="Diamond 4">
            <a:hlinkClick r:id="rId2" action="ppaction://hlinksldjump"/>
          </p:cNvPr>
          <p:cNvSpPr/>
          <p:nvPr/>
        </p:nvSpPr>
        <p:spPr>
          <a:xfrm>
            <a:off x="1828800" y="2362200"/>
            <a:ext cx="457200" cy="4572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hlinkClick r:id="rId3" action="ppaction://hlinksldjump"/>
          </p:cNvPr>
          <p:cNvSpPr/>
          <p:nvPr/>
        </p:nvSpPr>
        <p:spPr>
          <a:xfrm>
            <a:off x="1828800" y="3429000"/>
            <a:ext cx="457200" cy="4572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hlinkClick r:id="rId4" action="ppaction://hlinksldjump"/>
          </p:cNvPr>
          <p:cNvSpPr/>
          <p:nvPr/>
        </p:nvSpPr>
        <p:spPr>
          <a:xfrm>
            <a:off x="1828800" y="4572000"/>
            <a:ext cx="457200" cy="4572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 &amp; Worm Laws</a:t>
            </a:r>
            <a:endParaRPr lang="en-US" dirty="0"/>
          </a:p>
        </p:txBody>
      </p:sp>
      <p:sp>
        <p:nvSpPr>
          <p:cNvPr id="3" name="Content Placeholder 2"/>
          <p:cNvSpPr>
            <a:spLocks noGrp="1"/>
          </p:cNvSpPr>
          <p:nvPr>
            <p:ph idx="1"/>
          </p:nvPr>
        </p:nvSpPr>
        <p:spPr>
          <a:xfrm>
            <a:off x="1143000" y="1676400"/>
            <a:ext cx="7772400" cy="4800600"/>
          </a:xfrm>
        </p:spPr>
        <p:txBody>
          <a:bodyPr>
            <a:normAutofit fontScale="85000" lnSpcReduction="10000"/>
          </a:bodyPr>
          <a:lstStyle/>
          <a:p>
            <a:pPr lvl="0"/>
            <a:r>
              <a:rPr lang="en-US" dirty="0" smtClean="0"/>
              <a:t>Are at both the </a:t>
            </a:r>
            <a:r>
              <a:rPr lang="en-US" dirty="0" smtClean="0"/>
              <a:t>______ </a:t>
            </a:r>
            <a:r>
              <a:rPr lang="en-US" dirty="0" smtClean="0"/>
              <a:t>and </a:t>
            </a:r>
            <a:r>
              <a:rPr lang="en-US" dirty="0" smtClean="0"/>
              <a:t>_________ </a:t>
            </a:r>
            <a:r>
              <a:rPr lang="en-US" dirty="0" smtClean="0"/>
              <a:t>level</a:t>
            </a:r>
          </a:p>
          <a:p>
            <a:pPr lvl="1"/>
            <a:r>
              <a:rPr lang="en-US" dirty="0" smtClean="0"/>
              <a:t>meaning a </a:t>
            </a:r>
            <a:r>
              <a:rPr lang="en-US" dirty="0" smtClean="0"/>
              <a:t>__________ </a:t>
            </a:r>
            <a:r>
              <a:rPr lang="en-US" dirty="0" smtClean="0"/>
              <a:t>can be prosecuted at the state level if the virus did not leave the </a:t>
            </a:r>
            <a:r>
              <a:rPr lang="en-US" dirty="0" smtClean="0"/>
              <a:t>______ </a:t>
            </a:r>
            <a:r>
              <a:rPr lang="en-US" dirty="0" smtClean="0"/>
              <a:t>or at the federal level if it </a:t>
            </a:r>
            <a:r>
              <a:rPr lang="en-US" dirty="0" smtClean="0"/>
              <a:t>_________ </a:t>
            </a:r>
            <a:r>
              <a:rPr lang="en-US" dirty="0" smtClean="0"/>
              <a:t>state boundaries</a:t>
            </a:r>
          </a:p>
          <a:p>
            <a:pPr lvl="2"/>
            <a:r>
              <a:rPr lang="en-US" sz="2800" dirty="0" smtClean="0"/>
              <a:t>if it is prosecuted at the federal level the U.S. Secret Service will generally </a:t>
            </a:r>
            <a:r>
              <a:rPr lang="en-US" sz="2800" dirty="0" smtClean="0"/>
              <a:t>_____________</a:t>
            </a:r>
            <a:endParaRPr lang="en-US" sz="2800" dirty="0" smtClean="0"/>
          </a:p>
          <a:p>
            <a:pPr lvl="0"/>
            <a:r>
              <a:rPr lang="en-US" dirty="0" smtClean="0"/>
              <a:t>Are usually considered a </a:t>
            </a:r>
            <a:r>
              <a:rPr lang="en-US" dirty="0" smtClean="0"/>
              <a:t>__________</a:t>
            </a:r>
            <a:endParaRPr lang="en-US" dirty="0" smtClean="0"/>
          </a:p>
          <a:p>
            <a:pPr lvl="0"/>
            <a:r>
              <a:rPr lang="en-US" dirty="0" smtClean="0"/>
              <a:t>Can be found on http://www.ncsl.org/programs/lis/cip/viruslaws.htm</a:t>
            </a:r>
          </a:p>
          <a:p>
            <a:pPr lvl="1"/>
            <a:r>
              <a:rPr lang="en-US" dirty="0" smtClean="0"/>
              <a:t>this is for </a:t>
            </a:r>
            <a:r>
              <a:rPr lang="en-US" dirty="0" smtClean="0"/>
              <a:t>______________</a:t>
            </a:r>
            <a:r>
              <a:rPr lang="en-US" dirty="0" smtClean="0"/>
              <a:t> </a:t>
            </a:r>
            <a:r>
              <a:rPr lang="en-US" dirty="0" smtClean="0"/>
              <a:t>state legislation</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20</a:t>
            </a:fld>
            <a:endParaRPr lang="en-US" dirty="0"/>
          </a:p>
        </p:txBody>
      </p:sp>
      <p:pic>
        <p:nvPicPr>
          <p:cNvPr id="5" name="Picture 4" descr="Computer Virus &amp; Worm Laws.jpg"/>
          <p:cNvPicPr>
            <a:picLocks noChangeAspect="1"/>
          </p:cNvPicPr>
          <p:nvPr/>
        </p:nvPicPr>
        <p:blipFill>
          <a:blip r:embed="rId3" cstate="print"/>
          <a:stretch>
            <a:fillRect/>
          </a:stretch>
        </p:blipFill>
        <p:spPr>
          <a:xfrm>
            <a:off x="76200" y="76200"/>
            <a:ext cx="1600200"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Computer Virus &amp; Worm Laws at the Federal Level</a:t>
            </a:r>
            <a:endParaRPr lang="en-US" sz="4500" dirty="0"/>
          </a:p>
        </p:txBody>
      </p:sp>
      <p:sp>
        <p:nvSpPr>
          <p:cNvPr id="3" name="Content Placeholder 2"/>
          <p:cNvSpPr>
            <a:spLocks noGrp="1"/>
          </p:cNvSpPr>
          <p:nvPr>
            <p:ph idx="1"/>
          </p:nvPr>
        </p:nvSpPr>
        <p:spPr>
          <a:xfrm>
            <a:off x="1143000" y="1676400"/>
            <a:ext cx="7772400" cy="5181600"/>
          </a:xfrm>
        </p:spPr>
        <p:txBody>
          <a:bodyPr>
            <a:normAutofit fontScale="92500" lnSpcReduction="20000"/>
          </a:bodyPr>
          <a:lstStyle/>
          <a:p>
            <a:pPr lvl="0"/>
            <a:r>
              <a:rPr lang="en-US" dirty="0" smtClean="0"/>
              <a:t>Began in </a:t>
            </a:r>
            <a:r>
              <a:rPr lang="en-US" dirty="0" smtClean="0"/>
              <a:t>_____ </a:t>
            </a:r>
            <a:r>
              <a:rPr lang="en-US" dirty="0" smtClean="0"/>
              <a:t>with the Computer </a:t>
            </a:r>
            <a:r>
              <a:rPr lang="en-US" dirty="0" smtClean="0"/>
              <a:t>______ </a:t>
            </a:r>
            <a:r>
              <a:rPr lang="en-US" dirty="0" smtClean="0"/>
              <a:t>and Abuse Act</a:t>
            </a:r>
          </a:p>
          <a:p>
            <a:pPr lvl="1"/>
            <a:r>
              <a:rPr lang="en-US" dirty="0" smtClean="0"/>
              <a:t>this lays out the prosecution for using the computer for fraud</a:t>
            </a:r>
          </a:p>
          <a:p>
            <a:pPr lvl="1"/>
            <a:r>
              <a:rPr lang="en-US" dirty="0" smtClean="0"/>
              <a:t>the </a:t>
            </a:r>
            <a:r>
              <a:rPr lang="en-US" dirty="0" smtClean="0"/>
              <a:t>________________varies </a:t>
            </a:r>
            <a:r>
              <a:rPr lang="en-US" dirty="0" smtClean="0"/>
              <a:t>depending on:</a:t>
            </a:r>
          </a:p>
          <a:p>
            <a:pPr lvl="2"/>
            <a:r>
              <a:rPr lang="en-US" dirty="0" smtClean="0"/>
              <a:t>the </a:t>
            </a:r>
            <a:r>
              <a:rPr lang="en-US" dirty="0" smtClean="0"/>
              <a:t>_________ </a:t>
            </a:r>
            <a:r>
              <a:rPr lang="en-US" dirty="0" smtClean="0"/>
              <a:t>of damage caused by the </a:t>
            </a:r>
            <a:r>
              <a:rPr lang="en-US" dirty="0" smtClean="0"/>
              <a:t>______</a:t>
            </a:r>
            <a:endParaRPr lang="en-US" dirty="0" smtClean="0"/>
          </a:p>
          <a:p>
            <a:pPr lvl="2"/>
            <a:r>
              <a:rPr lang="en-US" dirty="0" smtClean="0"/>
              <a:t>if the amount of </a:t>
            </a:r>
            <a:r>
              <a:rPr lang="en-US" dirty="0" smtClean="0"/>
              <a:t>_________ </a:t>
            </a:r>
            <a:r>
              <a:rPr lang="en-US" dirty="0" smtClean="0"/>
              <a:t>caused was </a:t>
            </a:r>
            <a:r>
              <a:rPr lang="en-US" dirty="0" smtClean="0"/>
              <a:t>_________</a:t>
            </a:r>
            <a:endParaRPr lang="en-US" dirty="0" smtClean="0"/>
          </a:p>
          <a:p>
            <a:pPr lvl="3"/>
            <a:r>
              <a:rPr lang="en-US" dirty="0" smtClean="0"/>
              <a:t>this would be </a:t>
            </a:r>
            <a:r>
              <a:rPr lang="en-US" dirty="0" smtClean="0"/>
              <a:t>___________ </a:t>
            </a:r>
            <a:r>
              <a:rPr lang="en-US" dirty="0" smtClean="0"/>
              <a:t>to find evidence</a:t>
            </a:r>
          </a:p>
          <a:p>
            <a:pPr lvl="2"/>
            <a:r>
              <a:rPr lang="en-US" dirty="0" smtClean="0"/>
              <a:t>if the worm or virus was created for </a:t>
            </a:r>
            <a:r>
              <a:rPr lang="en-US" dirty="0" smtClean="0"/>
              <a:t>____________ </a:t>
            </a:r>
            <a:r>
              <a:rPr lang="en-US" dirty="0" smtClean="0"/>
              <a:t>advantage or </a:t>
            </a:r>
            <a:r>
              <a:rPr lang="en-US" dirty="0" smtClean="0"/>
              <a:t>________________ </a:t>
            </a:r>
            <a:r>
              <a:rPr lang="en-US" dirty="0" smtClean="0"/>
              <a:t>financial gain</a:t>
            </a:r>
          </a:p>
          <a:p>
            <a:pPr lvl="1"/>
            <a:r>
              <a:rPr lang="en-US" dirty="0" smtClean="0"/>
              <a:t>the punishment for such a crime is </a:t>
            </a:r>
            <a:r>
              <a:rPr lang="en-US" dirty="0" smtClean="0"/>
              <a:t>__________________ </a:t>
            </a:r>
            <a:r>
              <a:rPr lang="en-US" dirty="0" smtClean="0"/>
              <a:t>for up to </a:t>
            </a:r>
            <a:r>
              <a:rPr lang="en-US" dirty="0" smtClean="0"/>
              <a:t>____ </a:t>
            </a:r>
            <a:r>
              <a:rPr lang="en-US" dirty="0" smtClean="0"/>
              <a:t>years and/or a fine</a:t>
            </a:r>
          </a:p>
          <a:p>
            <a:pPr lvl="2"/>
            <a:r>
              <a:rPr lang="en-US" dirty="0" smtClean="0"/>
              <a:t>the </a:t>
            </a:r>
            <a:r>
              <a:rPr lang="en-US" dirty="0" smtClean="0"/>
              <a:t>_______ </a:t>
            </a:r>
            <a:r>
              <a:rPr lang="en-US" dirty="0" smtClean="0"/>
              <a:t>is decided by a judge</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21</a:t>
            </a:fld>
            <a:endParaRPr lang="en-US" dirty="0"/>
          </a:p>
        </p:txBody>
      </p:sp>
      <p:pic>
        <p:nvPicPr>
          <p:cNvPr id="5" name="Picture 4" descr="Computer Virus &amp; Worm Laws at the Federal Level.jpg"/>
          <p:cNvPicPr>
            <a:picLocks noChangeAspect="1"/>
          </p:cNvPicPr>
          <p:nvPr/>
        </p:nvPicPr>
        <p:blipFill>
          <a:blip r:embed="rId3" cstate="print"/>
          <a:stretch>
            <a:fillRect/>
          </a:stretch>
        </p:blipFill>
        <p:spPr>
          <a:xfrm>
            <a:off x="152400" y="4038600"/>
            <a:ext cx="1783360" cy="12149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Computer Fraud &amp; Abuse Act</a:t>
            </a:r>
            <a:endParaRPr lang="en-US" dirty="0"/>
          </a:p>
        </p:txBody>
      </p:sp>
      <p:sp>
        <p:nvSpPr>
          <p:cNvPr id="3" name="Content Placeholder 2"/>
          <p:cNvSpPr>
            <a:spLocks noGrp="1"/>
          </p:cNvSpPr>
          <p:nvPr>
            <p:ph idx="1"/>
          </p:nvPr>
        </p:nvSpPr>
        <p:spPr/>
        <p:txBody>
          <a:bodyPr/>
          <a:lstStyle/>
          <a:p>
            <a:pPr lvl="0"/>
            <a:r>
              <a:rPr lang="en-US" dirty="0" smtClean="0"/>
              <a:t>Was amended in </a:t>
            </a:r>
            <a:r>
              <a:rPr lang="en-US" dirty="0" smtClean="0"/>
              <a:t>_____ </a:t>
            </a:r>
            <a:r>
              <a:rPr lang="en-US" dirty="0" smtClean="0"/>
              <a:t>and </a:t>
            </a:r>
            <a:r>
              <a:rPr lang="en-US" dirty="0" smtClean="0"/>
              <a:t>______</a:t>
            </a:r>
            <a:endParaRPr lang="en-US" dirty="0" smtClean="0"/>
          </a:p>
          <a:p>
            <a:pPr lvl="1"/>
            <a:r>
              <a:rPr lang="en-US" dirty="0" smtClean="0"/>
              <a:t>it was amended because of:</a:t>
            </a:r>
          </a:p>
          <a:p>
            <a:pPr lvl="2"/>
            <a:r>
              <a:rPr lang="en-US" dirty="0" smtClean="0"/>
              <a:t>______________ </a:t>
            </a:r>
            <a:r>
              <a:rPr lang="en-US" dirty="0" smtClean="0"/>
              <a:t>worms and viruses </a:t>
            </a:r>
          </a:p>
          <a:p>
            <a:pPr lvl="2"/>
            <a:r>
              <a:rPr lang="en-US" dirty="0" smtClean="0"/>
              <a:t>____________________ </a:t>
            </a:r>
            <a:r>
              <a:rPr lang="en-US" dirty="0" smtClean="0"/>
              <a:t>issues</a:t>
            </a:r>
          </a:p>
          <a:p>
            <a:pPr lvl="1"/>
            <a:r>
              <a:rPr lang="en-US" dirty="0" smtClean="0"/>
              <a:t>the fines and punishments </a:t>
            </a:r>
            <a:r>
              <a:rPr lang="en-US" dirty="0" smtClean="0"/>
              <a:t>_____________ </a:t>
            </a:r>
            <a:r>
              <a:rPr lang="en-US" dirty="0" smtClean="0"/>
              <a:t>the </a:t>
            </a:r>
            <a:r>
              <a:rPr lang="en-US" dirty="0" smtClean="0"/>
              <a:t>_____</a:t>
            </a:r>
            <a:endParaRPr lang="en-US" dirty="0" smtClean="0"/>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22</a:t>
            </a:fld>
            <a:endParaRPr lang="en-US" dirty="0"/>
          </a:p>
        </p:txBody>
      </p:sp>
      <p:pic>
        <p:nvPicPr>
          <p:cNvPr id="5" name="Picture 4" descr="The Computer Fraud and Abuse Act.jpg"/>
          <p:cNvPicPr>
            <a:picLocks noChangeAspect="1"/>
          </p:cNvPicPr>
          <p:nvPr/>
        </p:nvPicPr>
        <p:blipFill>
          <a:blip r:embed="rId3" cstate="print"/>
          <a:stretch>
            <a:fillRect/>
          </a:stretch>
        </p:blipFill>
        <p:spPr>
          <a:xfrm>
            <a:off x="3657600" y="4419600"/>
            <a:ext cx="3124200" cy="20932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Issues</a:t>
            </a:r>
            <a:endParaRPr lang="en-US" dirty="0"/>
          </a:p>
        </p:txBody>
      </p:sp>
      <p:sp>
        <p:nvSpPr>
          <p:cNvPr id="3" name="Content Placeholder 2"/>
          <p:cNvSpPr>
            <a:spLocks noGrp="1"/>
          </p:cNvSpPr>
          <p:nvPr>
            <p:ph idx="1"/>
          </p:nvPr>
        </p:nvSpPr>
        <p:spPr>
          <a:xfrm>
            <a:off x="1143000" y="1676400"/>
            <a:ext cx="7772400" cy="4876800"/>
          </a:xfrm>
        </p:spPr>
        <p:txBody>
          <a:bodyPr>
            <a:normAutofit/>
          </a:bodyPr>
          <a:lstStyle/>
          <a:p>
            <a:pPr lvl="0"/>
            <a:r>
              <a:rPr lang="en-US" dirty="0" smtClean="0"/>
              <a:t>Arose from distinguishing whether something was a </a:t>
            </a:r>
            <a:r>
              <a:rPr lang="en-US" dirty="0" smtClean="0"/>
              <a:t>______, _______ </a:t>
            </a:r>
            <a:r>
              <a:rPr lang="en-US" dirty="0" smtClean="0"/>
              <a:t>or </a:t>
            </a:r>
            <a:r>
              <a:rPr lang="en-US" dirty="0" smtClean="0"/>
              <a:t>___________ </a:t>
            </a:r>
            <a:r>
              <a:rPr lang="en-US" dirty="0" smtClean="0"/>
              <a:t>horse</a:t>
            </a:r>
          </a:p>
          <a:p>
            <a:pPr lvl="1"/>
            <a:r>
              <a:rPr lang="en-US" dirty="0" smtClean="0"/>
              <a:t>the legislation was amended so all of the </a:t>
            </a:r>
            <a:r>
              <a:rPr lang="en-US" dirty="0" smtClean="0"/>
              <a:t>________ </a:t>
            </a:r>
            <a:r>
              <a:rPr lang="en-US" dirty="0" smtClean="0"/>
              <a:t>would fall under the following statement</a:t>
            </a:r>
          </a:p>
          <a:p>
            <a:pPr lvl="2"/>
            <a:r>
              <a:rPr lang="en-US" dirty="0" smtClean="0"/>
              <a:t>"transmission of a program, information, code, or command" that "cause[s] </a:t>
            </a:r>
            <a:r>
              <a:rPr lang="en-US" dirty="0" smtClean="0"/>
              <a:t>___________</a:t>
            </a:r>
            <a:r>
              <a:rPr lang="en-US" dirty="0" smtClean="0"/>
              <a:t> </a:t>
            </a:r>
            <a:r>
              <a:rPr lang="en-US" dirty="0" smtClean="0"/>
              <a:t>to a computer, computer system, network, information, data or program." 18 U.S.C. Sec. 1030(a)(5)(A).</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23</a:t>
            </a:fld>
            <a:endParaRPr lang="en-US" dirty="0"/>
          </a:p>
        </p:txBody>
      </p:sp>
      <p:pic>
        <p:nvPicPr>
          <p:cNvPr id="5" name="Picture 4" descr="Clarification Issues.jpg"/>
          <p:cNvPicPr>
            <a:picLocks noChangeAspect="1"/>
          </p:cNvPicPr>
          <p:nvPr/>
        </p:nvPicPr>
        <p:blipFill>
          <a:blip r:embed="rId3" cstate="print"/>
          <a:stretch>
            <a:fillRect/>
          </a:stretch>
        </p:blipFill>
        <p:spPr>
          <a:xfrm>
            <a:off x="76200" y="5029200"/>
            <a:ext cx="2032000" cy="152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r>
              <a:rPr lang="en-US" dirty="0" smtClean="0"/>
              <a:t>Protecting a Computer</a:t>
            </a:r>
            <a:endParaRPr lang="en-US" dirty="0"/>
          </a:p>
        </p:txBody>
      </p:sp>
      <p:sp>
        <p:nvSpPr>
          <p:cNvPr id="3" name="Content Placeholder 2"/>
          <p:cNvSpPr>
            <a:spLocks noGrp="1"/>
          </p:cNvSpPr>
          <p:nvPr>
            <p:ph idx="1"/>
          </p:nvPr>
        </p:nvSpPr>
        <p:spPr/>
        <p:txBody>
          <a:bodyPr>
            <a:normAutofit/>
          </a:bodyPr>
          <a:lstStyle/>
          <a:p>
            <a:pPr lvl="0"/>
            <a:r>
              <a:rPr lang="en-US" sz="2400" dirty="0" smtClean="0"/>
              <a:t>Against computer worms and viruses comes from </a:t>
            </a:r>
            <a:r>
              <a:rPr lang="en-US" sz="2400" dirty="0" smtClean="0"/>
              <a:t>_______________ </a:t>
            </a:r>
            <a:r>
              <a:rPr lang="en-US" sz="2400" dirty="0" smtClean="0"/>
              <a:t>software and </a:t>
            </a:r>
            <a:r>
              <a:rPr lang="en-US" sz="2400" dirty="0" smtClean="0"/>
              <a:t>______ </a:t>
            </a:r>
            <a:r>
              <a:rPr lang="en-US" sz="2400" dirty="0" smtClean="0"/>
              <a:t>judgment from the computer user</a:t>
            </a:r>
          </a:p>
          <a:p>
            <a:pPr lvl="1"/>
            <a:r>
              <a:rPr lang="en-US" sz="2400" dirty="0" smtClean="0"/>
              <a:t>use good judgment when </a:t>
            </a:r>
            <a:r>
              <a:rPr lang="en-US" sz="2400" dirty="0" smtClean="0"/>
              <a:t>__________ </a:t>
            </a:r>
            <a:r>
              <a:rPr lang="en-US" sz="2400" dirty="0" smtClean="0"/>
              <a:t>suspicious      e-mails or </a:t>
            </a:r>
            <a:r>
              <a:rPr lang="en-US" sz="2400" dirty="0" smtClean="0"/>
              <a:t>______________ </a:t>
            </a:r>
            <a:r>
              <a:rPr lang="en-US" sz="2400" dirty="0" smtClean="0"/>
              <a:t>attachments</a:t>
            </a:r>
          </a:p>
          <a:p>
            <a:pPr lvl="2"/>
            <a:r>
              <a:rPr lang="en-US" dirty="0" smtClean="0"/>
              <a:t>if it really does not look </a:t>
            </a:r>
            <a:r>
              <a:rPr lang="en-US" dirty="0" smtClean="0"/>
              <a:t>____________, </a:t>
            </a:r>
            <a:r>
              <a:rPr lang="en-US" dirty="0" smtClean="0"/>
              <a:t>then do not open it</a:t>
            </a:r>
          </a:p>
          <a:p>
            <a:pPr lvl="2"/>
            <a:r>
              <a:rPr lang="en-US" dirty="0" smtClean="0"/>
              <a:t>viruses in e-mails can find a user’s e-mail list then send itself in an </a:t>
            </a:r>
            <a:r>
              <a:rPr lang="en-US" dirty="0" smtClean="0"/>
              <a:t>___________ </a:t>
            </a:r>
            <a:r>
              <a:rPr lang="en-US" dirty="0" smtClean="0"/>
              <a:t>to all of the contacts on the list</a:t>
            </a:r>
          </a:p>
          <a:p>
            <a:endParaRPr lang="en-US" sz="24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24</a:t>
            </a:fld>
            <a:endParaRPr lang="en-US" dirty="0"/>
          </a:p>
        </p:txBody>
      </p:sp>
      <p:pic>
        <p:nvPicPr>
          <p:cNvPr id="5" name="Picture 4" descr="Protecting a Computer1.jpg"/>
          <p:cNvPicPr>
            <a:picLocks noChangeAspect="1"/>
          </p:cNvPicPr>
          <p:nvPr/>
        </p:nvPicPr>
        <p:blipFill>
          <a:blip r:embed="rId3" cstate="print"/>
          <a:stretch>
            <a:fillRect/>
          </a:stretch>
        </p:blipFill>
        <p:spPr>
          <a:xfrm>
            <a:off x="5334000" y="5371211"/>
            <a:ext cx="2006600" cy="13343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r>
              <a:rPr lang="en-US" dirty="0" smtClean="0"/>
              <a:t>Protecting a Computer</a:t>
            </a:r>
            <a:endParaRPr lang="en-US" dirty="0"/>
          </a:p>
        </p:txBody>
      </p:sp>
      <p:sp>
        <p:nvSpPr>
          <p:cNvPr id="3" name="Content Placeholder 2"/>
          <p:cNvSpPr>
            <a:spLocks noGrp="1"/>
          </p:cNvSpPr>
          <p:nvPr>
            <p:ph idx="1"/>
          </p:nvPr>
        </p:nvSpPr>
        <p:spPr/>
        <p:txBody>
          <a:bodyPr>
            <a:normAutofit/>
          </a:bodyPr>
          <a:lstStyle/>
          <a:p>
            <a:pPr lvl="0"/>
            <a:r>
              <a:rPr lang="en-US" sz="2400" dirty="0" smtClean="0"/>
              <a:t>May be completed by </a:t>
            </a:r>
            <a:r>
              <a:rPr lang="en-US" sz="2400" dirty="0" smtClean="0"/>
              <a:t>___________ </a:t>
            </a:r>
            <a:r>
              <a:rPr lang="en-US" sz="2400" dirty="0" smtClean="0"/>
              <a:t>all disks and files used on another computer </a:t>
            </a:r>
            <a:r>
              <a:rPr lang="en-US" sz="2400" dirty="0" smtClean="0"/>
              <a:t>__________ </a:t>
            </a:r>
            <a:r>
              <a:rPr lang="en-US" sz="2400" dirty="0" smtClean="0"/>
              <a:t>opening files</a:t>
            </a:r>
          </a:p>
          <a:p>
            <a:pPr lvl="1"/>
            <a:r>
              <a:rPr lang="en-US" sz="2400" dirty="0" smtClean="0"/>
              <a:t>this is an easy feature contained in anti-virus software</a:t>
            </a:r>
          </a:p>
          <a:p>
            <a:pPr lvl="0"/>
            <a:r>
              <a:rPr lang="en-US" sz="2400" dirty="0" smtClean="0"/>
              <a:t>Requires </a:t>
            </a:r>
            <a:r>
              <a:rPr lang="en-US" sz="2400" dirty="0" smtClean="0"/>
              <a:t>________ </a:t>
            </a:r>
            <a:r>
              <a:rPr lang="en-US" sz="2400" dirty="0" smtClean="0"/>
              <a:t>to </a:t>
            </a:r>
            <a:r>
              <a:rPr lang="en-US" sz="2400" dirty="0" smtClean="0"/>
              <a:t>_______ </a:t>
            </a:r>
            <a:r>
              <a:rPr lang="en-US" sz="2400" dirty="0" smtClean="0"/>
              <a:t>attachments and downloads from the Internet by an anti-virus software </a:t>
            </a:r>
            <a:r>
              <a:rPr lang="en-US" sz="2400" dirty="0" smtClean="0"/>
              <a:t>___________ </a:t>
            </a:r>
            <a:r>
              <a:rPr lang="en-US" sz="2400" dirty="0" smtClean="0"/>
              <a:t>opening them </a:t>
            </a:r>
          </a:p>
          <a:p>
            <a:endParaRPr lang="en-US" sz="24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25</a:t>
            </a:fld>
            <a:endParaRPr lang="en-US" dirty="0"/>
          </a:p>
        </p:txBody>
      </p:sp>
      <p:pic>
        <p:nvPicPr>
          <p:cNvPr id="5" name="Picture 4" descr="Protecting a Computer2.jpg"/>
          <p:cNvPicPr>
            <a:picLocks noChangeAspect="1"/>
          </p:cNvPicPr>
          <p:nvPr/>
        </p:nvPicPr>
        <p:blipFill>
          <a:blip r:embed="rId3" cstate="print"/>
          <a:stretch>
            <a:fillRect/>
          </a:stretch>
        </p:blipFill>
        <p:spPr>
          <a:xfrm>
            <a:off x="4191000" y="4572000"/>
            <a:ext cx="2819400" cy="2114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r>
              <a:rPr lang="en-US" dirty="0" smtClean="0"/>
              <a:t>Protecting a Computer</a:t>
            </a:r>
            <a:endParaRPr lang="en-US" dirty="0"/>
          </a:p>
        </p:txBody>
      </p:sp>
      <p:sp>
        <p:nvSpPr>
          <p:cNvPr id="3" name="Content Placeholder 2"/>
          <p:cNvSpPr>
            <a:spLocks noGrp="1"/>
          </p:cNvSpPr>
          <p:nvPr>
            <p:ph idx="1"/>
          </p:nvPr>
        </p:nvSpPr>
        <p:spPr>
          <a:xfrm>
            <a:off x="1143000" y="1676400"/>
            <a:ext cx="7772400" cy="4953000"/>
          </a:xfrm>
        </p:spPr>
        <p:txBody>
          <a:bodyPr>
            <a:normAutofit fontScale="92500" lnSpcReduction="10000"/>
          </a:bodyPr>
          <a:lstStyle/>
          <a:p>
            <a:pPr lvl="0"/>
            <a:r>
              <a:rPr lang="en-US" dirty="0" smtClean="0"/>
              <a:t>Calls for users in a computer lab to </a:t>
            </a:r>
            <a:r>
              <a:rPr lang="en-US" dirty="0" smtClean="0"/>
              <a:t>________ </a:t>
            </a:r>
            <a:r>
              <a:rPr lang="en-US" dirty="0" smtClean="0"/>
              <a:t>up or </a:t>
            </a:r>
            <a:r>
              <a:rPr lang="en-US" dirty="0" smtClean="0"/>
              <a:t>“__________” </a:t>
            </a:r>
            <a:r>
              <a:rPr lang="en-US" dirty="0" smtClean="0"/>
              <a:t>a computer before using </a:t>
            </a:r>
          </a:p>
          <a:p>
            <a:pPr lvl="1"/>
            <a:r>
              <a:rPr lang="en-US" dirty="0" smtClean="0"/>
              <a:t>this can be done with a simple action called Disk </a:t>
            </a:r>
            <a:r>
              <a:rPr lang="en-US" dirty="0" smtClean="0"/>
              <a:t>__________</a:t>
            </a:r>
            <a:endParaRPr lang="en-US" dirty="0" smtClean="0"/>
          </a:p>
          <a:p>
            <a:pPr lvl="2"/>
            <a:r>
              <a:rPr lang="en-US" sz="2600" dirty="0" smtClean="0"/>
              <a:t>it can be found by going to Start&gt;All Programs</a:t>
            </a:r>
            <a:r>
              <a:rPr lang="en-US" sz="2600" dirty="0" smtClean="0"/>
              <a:t>&gt;____________&gt;</a:t>
            </a:r>
            <a:r>
              <a:rPr lang="en-US" sz="2600" dirty="0" smtClean="0"/>
              <a:t>System Tools&gt; Disk Cleanup</a:t>
            </a:r>
          </a:p>
          <a:p>
            <a:pPr lvl="2"/>
            <a:r>
              <a:rPr lang="en-US" sz="2600" dirty="0" smtClean="0"/>
              <a:t>this removes all </a:t>
            </a:r>
            <a:r>
              <a:rPr lang="en-US" sz="2600" dirty="0" smtClean="0"/>
              <a:t>_____________ </a:t>
            </a:r>
            <a:r>
              <a:rPr lang="en-US" sz="2600" dirty="0" smtClean="0"/>
              <a:t>harmful </a:t>
            </a:r>
            <a:r>
              <a:rPr lang="en-US" sz="2600" dirty="0" smtClean="0"/>
              <a:t>______________ </a:t>
            </a:r>
            <a:r>
              <a:rPr lang="en-US" sz="2600" dirty="0" smtClean="0"/>
              <a:t>Internet files</a:t>
            </a:r>
          </a:p>
          <a:p>
            <a:pPr lvl="1"/>
            <a:r>
              <a:rPr lang="en-US" dirty="0" smtClean="0"/>
              <a:t>also be sure to </a:t>
            </a:r>
            <a:r>
              <a:rPr lang="en-US" dirty="0" smtClean="0"/>
              <a:t>____ </a:t>
            </a:r>
            <a:r>
              <a:rPr lang="en-US" dirty="0" smtClean="0"/>
              <a:t>out when using a </a:t>
            </a:r>
            <a:r>
              <a:rPr lang="en-US" dirty="0" smtClean="0"/>
              <a:t>___________ </a:t>
            </a:r>
            <a:r>
              <a:rPr lang="en-US" dirty="0" smtClean="0"/>
              <a:t>computer</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26</a:t>
            </a:fld>
            <a:endParaRPr lang="en-US" dirty="0"/>
          </a:p>
        </p:txBody>
      </p:sp>
      <p:pic>
        <p:nvPicPr>
          <p:cNvPr id="5" name="Picture 4" descr="Protecting a Computer3.jpg"/>
          <p:cNvPicPr>
            <a:picLocks noChangeAspect="1"/>
          </p:cNvPicPr>
          <p:nvPr/>
        </p:nvPicPr>
        <p:blipFill>
          <a:blip r:embed="rId3" cstate="print"/>
          <a:stretch>
            <a:fillRect/>
          </a:stretch>
        </p:blipFill>
        <p:spPr>
          <a:xfrm>
            <a:off x="152400" y="3429000"/>
            <a:ext cx="1676400"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r>
              <a:rPr lang="en-US" dirty="0" smtClean="0"/>
              <a:t>Protecting a Computer</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Requires users to </a:t>
            </a:r>
            <a:r>
              <a:rPr lang="en-US" dirty="0" smtClean="0"/>
              <a:t>_____ </a:t>
            </a:r>
            <a:r>
              <a:rPr lang="en-US" dirty="0" smtClean="0"/>
              <a:t>up all important information </a:t>
            </a:r>
            <a:r>
              <a:rPr lang="en-US" dirty="0" smtClean="0"/>
              <a:t>_______________</a:t>
            </a:r>
            <a:endParaRPr lang="en-US" dirty="0" smtClean="0"/>
          </a:p>
          <a:p>
            <a:pPr lvl="1"/>
            <a:r>
              <a:rPr lang="en-US" dirty="0" smtClean="0"/>
              <a:t>in case a virus or worm does destroy all files contained on a computer</a:t>
            </a:r>
          </a:p>
          <a:p>
            <a:pPr lvl="0"/>
            <a:r>
              <a:rPr lang="en-US" dirty="0" smtClean="0"/>
              <a:t>Involves users to advise </a:t>
            </a:r>
            <a:r>
              <a:rPr lang="en-US" dirty="0" smtClean="0"/>
              <a:t>_________ </a:t>
            </a:r>
            <a:r>
              <a:rPr lang="en-US" dirty="0" smtClean="0"/>
              <a:t>when accepting </a:t>
            </a:r>
            <a:r>
              <a:rPr lang="en-US" dirty="0" smtClean="0"/>
              <a:t>_________ </a:t>
            </a:r>
            <a:r>
              <a:rPr lang="en-US" dirty="0" smtClean="0"/>
              <a:t>software</a:t>
            </a:r>
          </a:p>
          <a:p>
            <a:pPr lvl="1"/>
            <a:r>
              <a:rPr lang="en-US" dirty="0" smtClean="0"/>
              <a:t>sometimes software will be considered </a:t>
            </a:r>
            <a:r>
              <a:rPr lang="en-US" dirty="0" smtClean="0"/>
              <a:t>________ </a:t>
            </a:r>
            <a:r>
              <a:rPr lang="en-US" dirty="0" smtClean="0"/>
              <a:t>domain, where the manufacturer will give it to users at little or no cost</a:t>
            </a:r>
          </a:p>
          <a:p>
            <a:pPr lvl="1"/>
            <a:r>
              <a:rPr lang="en-US" dirty="0" smtClean="0"/>
              <a:t>be sure the copied software is from a </a:t>
            </a:r>
            <a:r>
              <a:rPr lang="en-US" dirty="0" smtClean="0"/>
              <a:t>_______ </a:t>
            </a:r>
            <a:r>
              <a:rPr lang="en-US" dirty="0" smtClean="0"/>
              <a:t>source</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27</a:t>
            </a:fld>
            <a:endParaRPr lang="en-US" dirty="0"/>
          </a:p>
        </p:txBody>
      </p:sp>
      <p:pic>
        <p:nvPicPr>
          <p:cNvPr id="5" name="Picture 4" descr="Protecting a Computer4.jpg"/>
          <p:cNvPicPr>
            <a:picLocks noChangeAspect="1"/>
          </p:cNvPicPr>
          <p:nvPr/>
        </p:nvPicPr>
        <p:blipFill>
          <a:blip r:embed="rId3" cstate="print"/>
          <a:stretch>
            <a:fillRect/>
          </a:stretch>
        </p:blipFill>
        <p:spPr>
          <a:xfrm>
            <a:off x="4114800" y="5486400"/>
            <a:ext cx="1727200"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Software</a:t>
            </a:r>
            <a:endParaRPr lang="en-US" dirty="0"/>
          </a:p>
        </p:txBody>
      </p:sp>
      <p:sp>
        <p:nvSpPr>
          <p:cNvPr id="3" name="Content Placeholder 2"/>
          <p:cNvSpPr>
            <a:spLocks noGrp="1"/>
          </p:cNvSpPr>
          <p:nvPr>
            <p:ph idx="1"/>
          </p:nvPr>
        </p:nvSpPr>
        <p:spPr/>
        <p:txBody>
          <a:bodyPr>
            <a:noAutofit/>
          </a:bodyPr>
          <a:lstStyle/>
          <a:p>
            <a:pPr lvl="0"/>
            <a:r>
              <a:rPr lang="en-US" sz="2800" dirty="0" smtClean="0"/>
              <a:t>Is the most </a:t>
            </a:r>
            <a:r>
              <a:rPr lang="en-US" sz="2800" dirty="0" smtClean="0"/>
              <a:t>_________ </a:t>
            </a:r>
            <a:r>
              <a:rPr lang="en-US" sz="2800" dirty="0" smtClean="0"/>
              <a:t>form of computer protection against viruses and worms</a:t>
            </a:r>
          </a:p>
          <a:p>
            <a:pPr lvl="0"/>
            <a:r>
              <a:rPr lang="en-US" sz="2800" dirty="0" smtClean="0"/>
              <a:t>Was first introduced in </a:t>
            </a:r>
            <a:r>
              <a:rPr lang="en-US" sz="2800" dirty="0" smtClean="0"/>
              <a:t>_____</a:t>
            </a:r>
            <a:endParaRPr lang="en-US" sz="2800" dirty="0" smtClean="0"/>
          </a:p>
          <a:p>
            <a:pPr lvl="0"/>
            <a:r>
              <a:rPr lang="en-US" sz="2800" dirty="0" smtClean="0"/>
              <a:t>Needs to be high-quality</a:t>
            </a:r>
          </a:p>
          <a:p>
            <a:pPr lvl="1"/>
            <a:r>
              <a:rPr lang="en-US" sz="2400" dirty="0" smtClean="0"/>
              <a:t>there is </a:t>
            </a:r>
            <a:r>
              <a:rPr lang="en-US" sz="2400" dirty="0" smtClean="0"/>
              <a:t>_____ </a:t>
            </a:r>
            <a:r>
              <a:rPr lang="en-US" sz="2400" dirty="0" smtClean="0"/>
              <a:t>anti-virus software on the Internet which will </a:t>
            </a:r>
            <a:r>
              <a:rPr lang="en-US" sz="2400" dirty="0" smtClean="0"/>
              <a:t>____ </a:t>
            </a:r>
            <a:r>
              <a:rPr lang="en-US" sz="2400" dirty="0" smtClean="0"/>
              <a:t>protect a user’s computer as well as a program </a:t>
            </a:r>
            <a:r>
              <a:rPr lang="en-US" sz="2400" dirty="0" smtClean="0"/>
              <a:t>______ </a:t>
            </a:r>
            <a:r>
              <a:rPr lang="en-US" sz="2400" dirty="0" smtClean="0"/>
              <a:t>for</a:t>
            </a:r>
          </a:p>
          <a:p>
            <a:pPr lvl="0"/>
            <a:r>
              <a:rPr lang="en-US" sz="2800" dirty="0" smtClean="0"/>
              <a:t>Needs to </a:t>
            </a:r>
            <a:r>
              <a:rPr lang="en-US" sz="2800" dirty="0" smtClean="0"/>
              <a:t>____________ </a:t>
            </a:r>
            <a:r>
              <a:rPr lang="en-US" sz="2800" dirty="0" smtClean="0"/>
              <a:t>regularly </a:t>
            </a:r>
          </a:p>
          <a:p>
            <a:pPr lvl="1"/>
            <a:r>
              <a:rPr lang="en-US" sz="2400" dirty="0" smtClean="0"/>
              <a:t>most software will update itself regularly when connected to the </a:t>
            </a:r>
            <a:r>
              <a:rPr lang="en-US" sz="2400" dirty="0" smtClean="0"/>
              <a:t>___________, </a:t>
            </a:r>
            <a:r>
              <a:rPr lang="en-US" sz="2400" dirty="0" smtClean="0"/>
              <a:t>be sure to install all updates possible</a:t>
            </a:r>
          </a:p>
          <a:p>
            <a:endParaRPr lang="en-US" sz="28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28</a:t>
            </a:fld>
            <a:endParaRPr lang="en-US" dirty="0"/>
          </a:p>
        </p:txBody>
      </p:sp>
      <p:pic>
        <p:nvPicPr>
          <p:cNvPr id="5" name="Picture 4" descr="Anti-Virus Software1.jpg"/>
          <p:cNvPicPr>
            <a:picLocks noChangeAspect="1"/>
          </p:cNvPicPr>
          <p:nvPr/>
        </p:nvPicPr>
        <p:blipFill>
          <a:blip r:embed="rId3" cstate="print"/>
          <a:stretch>
            <a:fillRect/>
          </a:stretch>
        </p:blipFill>
        <p:spPr>
          <a:xfrm>
            <a:off x="6934200" y="2620296"/>
            <a:ext cx="1518103" cy="9938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Software</a:t>
            </a:r>
            <a:endParaRPr lang="en-US" dirty="0"/>
          </a:p>
        </p:txBody>
      </p:sp>
      <p:sp>
        <p:nvSpPr>
          <p:cNvPr id="3" name="Content Placeholder 2"/>
          <p:cNvSpPr>
            <a:spLocks noGrp="1"/>
          </p:cNvSpPr>
          <p:nvPr>
            <p:ph idx="1"/>
          </p:nvPr>
        </p:nvSpPr>
        <p:spPr/>
        <p:txBody>
          <a:bodyPr/>
          <a:lstStyle/>
          <a:p>
            <a:pPr lvl="0"/>
            <a:r>
              <a:rPr lang="en-US" dirty="0" smtClean="0"/>
              <a:t>Recommended for Windows</a:t>
            </a:r>
            <a:r>
              <a:rPr lang="en-US" sz="2400" dirty="0" smtClean="0"/>
              <a:t>®</a:t>
            </a:r>
            <a:r>
              <a:rPr lang="en-US" dirty="0" smtClean="0"/>
              <a:t> includes:</a:t>
            </a:r>
          </a:p>
          <a:p>
            <a:pPr lvl="1"/>
            <a:r>
              <a:rPr lang="en-US" dirty="0" smtClean="0"/>
              <a:t>__________ </a:t>
            </a:r>
            <a:r>
              <a:rPr lang="en-US" dirty="0" smtClean="0"/>
              <a:t>VirusScan</a:t>
            </a:r>
            <a:r>
              <a:rPr lang="en-US" sz="1000" dirty="0" smtClean="0"/>
              <a:t>®</a:t>
            </a:r>
          </a:p>
          <a:p>
            <a:pPr lvl="1"/>
            <a:r>
              <a:rPr lang="en-US" dirty="0" smtClean="0"/>
              <a:t>__________ </a:t>
            </a:r>
            <a:r>
              <a:rPr lang="en-US" dirty="0" smtClean="0"/>
              <a:t>AntiVirus</a:t>
            </a:r>
            <a:r>
              <a:rPr lang="en-US" sz="1000" dirty="0" smtClean="0"/>
              <a:t>®</a:t>
            </a:r>
          </a:p>
          <a:p>
            <a:pPr lvl="0"/>
            <a:r>
              <a:rPr lang="en-US" dirty="0" smtClean="0"/>
              <a:t>Recommended for Mac</a:t>
            </a:r>
            <a:r>
              <a:rPr lang="en-US" sz="2400" dirty="0" smtClean="0"/>
              <a:t>®</a:t>
            </a:r>
            <a:r>
              <a:rPr lang="en-US" dirty="0" smtClean="0"/>
              <a:t> includes:</a:t>
            </a:r>
          </a:p>
          <a:p>
            <a:pPr lvl="1"/>
            <a:r>
              <a:rPr lang="en-US" dirty="0" smtClean="0"/>
              <a:t>__________ </a:t>
            </a:r>
            <a:r>
              <a:rPr lang="en-US" dirty="0" smtClean="0"/>
              <a:t>Virex</a:t>
            </a:r>
            <a:r>
              <a:rPr lang="en-US" sz="1000" dirty="0" smtClean="0"/>
              <a:t>®</a:t>
            </a:r>
          </a:p>
          <a:p>
            <a:pPr lvl="1"/>
            <a:r>
              <a:rPr lang="en-US" dirty="0" smtClean="0"/>
              <a:t>_________ </a:t>
            </a:r>
            <a:r>
              <a:rPr lang="en-US" dirty="0" smtClean="0"/>
              <a:t>VirusBarrier</a:t>
            </a:r>
            <a:r>
              <a:rPr lang="en-US" sz="1000" dirty="0" smtClean="0"/>
              <a:t>®</a:t>
            </a:r>
          </a:p>
          <a:p>
            <a:pPr lvl="1"/>
            <a:r>
              <a:rPr lang="en-US" dirty="0" smtClean="0"/>
              <a:t>___________ </a:t>
            </a:r>
            <a:r>
              <a:rPr lang="en-US" dirty="0" smtClean="0"/>
              <a:t>AntiVirus</a:t>
            </a:r>
            <a:r>
              <a:rPr lang="en-US" sz="1000" dirty="0" smtClean="0"/>
              <a:t>®</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29</a:t>
            </a:fld>
            <a:endParaRPr lang="en-US" dirty="0"/>
          </a:p>
        </p:txBody>
      </p:sp>
      <p:pic>
        <p:nvPicPr>
          <p:cNvPr id="5" name="Picture 4" descr="Anti-Virus Software2.jpg"/>
          <p:cNvPicPr>
            <a:picLocks noChangeAspect="1"/>
          </p:cNvPicPr>
          <p:nvPr/>
        </p:nvPicPr>
        <p:blipFill>
          <a:blip r:embed="rId3" cstate="print"/>
          <a:stretch>
            <a:fillRect/>
          </a:stretch>
        </p:blipFill>
        <p:spPr>
          <a:xfrm>
            <a:off x="5867400" y="3962400"/>
            <a:ext cx="1650111" cy="24767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Introduction to Computer Worms &amp; Viruses</a:t>
            </a:r>
            <a:endParaRPr lang="en-US" sz="7200"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1FDCC50-3E9C-4C54-9723-265DE8AE0032}" type="slidenum">
              <a:rPr lang="en-US" smtClean="0"/>
              <a:pPr/>
              <a:t>3</a:t>
            </a:fld>
            <a:endParaRPr lang="en-US" dirty="0"/>
          </a:p>
        </p:txBody>
      </p:sp>
      <p:pic>
        <p:nvPicPr>
          <p:cNvPr id="5" name="Picture 4" descr="Main Menu Button.png">
            <a:hlinkClick r:id="rId2" action="ppaction://hlinksldjump"/>
          </p:cNvPr>
          <p:cNvPicPr>
            <a:picLocks noChangeAspect="1"/>
          </p:cNvPicPr>
          <p:nvPr/>
        </p:nvPicPr>
        <p:blipFill>
          <a:blip r:embed="rId3" cstate="print"/>
          <a:stretch>
            <a:fillRect/>
          </a:stretch>
        </p:blipFill>
        <p:spPr>
          <a:xfrm>
            <a:off x="8077200" y="5715000"/>
            <a:ext cx="950976" cy="7132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Viruses</a:t>
            </a:r>
            <a:endParaRPr lang="en-US" dirty="0"/>
          </a:p>
        </p:txBody>
      </p:sp>
      <p:sp>
        <p:nvSpPr>
          <p:cNvPr id="3" name="Content Placeholder 2"/>
          <p:cNvSpPr>
            <a:spLocks noGrp="1"/>
          </p:cNvSpPr>
          <p:nvPr>
            <p:ph idx="1"/>
          </p:nvPr>
        </p:nvSpPr>
        <p:spPr/>
        <p:txBody>
          <a:bodyPr/>
          <a:lstStyle/>
          <a:p>
            <a:r>
              <a:rPr lang="en-US" dirty="0" smtClean="0"/>
              <a:t>Involves detecting, </a:t>
            </a:r>
            <a:r>
              <a:rPr lang="en-US" dirty="0" smtClean="0"/>
              <a:t>_____________ </a:t>
            </a:r>
            <a:r>
              <a:rPr lang="en-US" dirty="0" smtClean="0"/>
              <a:t>and deleting viruses</a:t>
            </a:r>
          </a:p>
          <a:p>
            <a:r>
              <a:rPr lang="en-US" altLang="zh-CN" dirty="0" smtClean="0"/>
              <a:t>Can be completed by using an anti-virus software or </a:t>
            </a:r>
            <a:r>
              <a:rPr lang="en-US" altLang="zh-CN" dirty="0" smtClean="0"/>
              <a:t>______________ </a:t>
            </a:r>
            <a:r>
              <a:rPr lang="en-US" altLang="zh-CN" dirty="0" smtClean="0"/>
              <a:t>removing viruses</a:t>
            </a:r>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30</a:t>
            </a:fld>
            <a:endParaRPr lang="en-US" dirty="0"/>
          </a:p>
        </p:txBody>
      </p:sp>
    </p:spTree>
    <p:extLst>
      <p:ext uri="{BB962C8B-B14F-4D97-AF65-F5344CB8AC3E}">
        <p14:creationId xmlns:p14="http://schemas.microsoft.com/office/powerpoint/2010/main" val="34342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Viruses</a:t>
            </a:r>
            <a:endParaRPr lang="en-US" dirty="0"/>
          </a:p>
        </p:txBody>
      </p:sp>
      <p:sp>
        <p:nvSpPr>
          <p:cNvPr id="3" name="Content Placeholder 2"/>
          <p:cNvSpPr>
            <a:spLocks noGrp="1"/>
          </p:cNvSpPr>
          <p:nvPr>
            <p:ph idx="1"/>
          </p:nvPr>
        </p:nvSpPr>
        <p:spPr/>
        <p:txBody>
          <a:bodyPr/>
          <a:lstStyle/>
          <a:p>
            <a:r>
              <a:rPr lang="en-US" dirty="0" smtClean="0"/>
              <a:t>Using an anti-virus software involves:</a:t>
            </a:r>
          </a:p>
          <a:p>
            <a:pPr lvl="1"/>
            <a:r>
              <a:rPr lang="en-US" dirty="0" smtClean="0"/>
              <a:t>__________ </a:t>
            </a:r>
            <a:r>
              <a:rPr lang="en-US" dirty="0" smtClean="0"/>
              <a:t>up the </a:t>
            </a:r>
            <a:r>
              <a:rPr lang="en-US" dirty="0" smtClean="0"/>
              <a:t>_______– </a:t>
            </a:r>
            <a:r>
              <a:rPr lang="en-US" dirty="0" smtClean="0"/>
              <a:t>ensure nothing valuable is lost if the computer has to be completely reformatted</a:t>
            </a:r>
          </a:p>
          <a:p>
            <a:pPr lvl="1"/>
            <a:r>
              <a:rPr lang="en-US" dirty="0" smtClean="0"/>
              <a:t>making sure the computer problems are </a:t>
            </a:r>
            <a:r>
              <a:rPr lang="en-US" dirty="0" smtClean="0"/>
              <a:t>_____ </a:t>
            </a:r>
            <a:r>
              <a:rPr lang="en-US" dirty="0" smtClean="0"/>
              <a:t>caused by other factors– issues with </a:t>
            </a:r>
            <a:r>
              <a:rPr lang="en-US" dirty="0" smtClean="0"/>
              <a:t>____________, </a:t>
            </a:r>
            <a:r>
              <a:rPr lang="en-US" dirty="0" smtClean="0"/>
              <a:t>storage and hardware can significantly slow the computer and </a:t>
            </a:r>
            <a:r>
              <a:rPr lang="en-US" dirty="0" smtClean="0"/>
              <a:t>___________ files </a:t>
            </a:r>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31</a:t>
            </a:fld>
            <a:endParaRPr lang="en-US" dirty="0"/>
          </a:p>
        </p:txBody>
      </p:sp>
    </p:spTree>
    <p:extLst>
      <p:ext uri="{BB962C8B-B14F-4D97-AF65-F5344CB8AC3E}">
        <p14:creationId xmlns:p14="http://schemas.microsoft.com/office/powerpoint/2010/main" val="340630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Viruses</a:t>
            </a:r>
            <a:endParaRPr lang="en-US" dirty="0"/>
          </a:p>
        </p:txBody>
      </p:sp>
      <p:sp>
        <p:nvSpPr>
          <p:cNvPr id="3" name="Content Placeholder 2"/>
          <p:cNvSpPr>
            <a:spLocks noGrp="1"/>
          </p:cNvSpPr>
          <p:nvPr>
            <p:ph idx="1"/>
          </p:nvPr>
        </p:nvSpPr>
        <p:spPr/>
        <p:txBody>
          <a:bodyPr/>
          <a:lstStyle/>
          <a:p>
            <a:r>
              <a:rPr lang="en-US" dirty="0"/>
              <a:t>Using an anti-virus software involves:</a:t>
            </a:r>
          </a:p>
          <a:p>
            <a:pPr lvl="1"/>
            <a:r>
              <a:rPr lang="en-US" dirty="0" smtClean="0"/>
              <a:t>____________ </a:t>
            </a:r>
            <a:r>
              <a:rPr lang="en-US" dirty="0" smtClean="0"/>
              <a:t>the computer into </a:t>
            </a:r>
            <a:r>
              <a:rPr lang="en-US" dirty="0" smtClean="0"/>
              <a:t>_____ </a:t>
            </a:r>
            <a:r>
              <a:rPr lang="en-US" dirty="0" smtClean="0"/>
              <a:t>mode– most viruses run themselves by attaching to </a:t>
            </a:r>
            <a:r>
              <a:rPr lang="en-US" dirty="0" smtClean="0"/>
              <a:t>__________ </a:t>
            </a:r>
            <a:r>
              <a:rPr lang="en-US" dirty="0" smtClean="0"/>
              <a:t>services when the operating system loads; safe mode can effectively stop </a:t>
            </a:r>
            <a:r>
              <a:rPr lang="en-US" dirty="0" smtClean="0"/>
              <a:t>______ </a:t>
            </a:r>
            <a:r>
              <a:rPr lang="en-US" dirty="0" smtClean="0"/>
              <a:t>viruses from activating </a:t>
            </a:r>
          </a:p>
          <a:p>
            <a:pPr lvl="1"/>
            <a:r>
              <a:rPr lang="en-US" dirty="0" smtClean="0"/>
              <a:t>running the </a:t>
            </a:r>
            <a:r>
              <a:rPr lang="en-US" dirty="0" smtClean="0"/>
              <a:t>______– </a:t>
            </a:r>
            <a:r>
              <a:rPr lang="en-US" dirty="0" smtClean="0"/>
              <a:t>run a full </a:t>
            </a:r>
            <a:r>
              <a:rPr lang="en-US" dirty="0" smtClean="0"/>
              <a:t>__________ </a:t>
            </a:r>
            <a:r>
              <a:rPr lang="en-US" dirty="0" smtClean="0"/>
              <a:t>scan with the anti-virus program </a:t>
            </a:r>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32</a:t>
            </a:fld>
            <a:endParaRPr lang="en-US" dirty="0"/>
          </a:p>
        </p:txBody>
      </p:sp>
    </p:spTree>
    <p:extLst>
      <p:ext uri="{BB962C8B-B14F-4D97-AF65-F5344CB8AC3E}">
        <p14:creationId xmlns:p14="http://schemas.microsoft.com/office/powerpoint/2010/main" val="440029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Viruses</a:t>
            </a:r>
            <a:endParaRPr lang="en-US" dirty="0"/>
          </a:p>
        </p:txBody>
      </p:sp>
      <p:sp>
        <p:nvSpPr>
          <p:cNvPr id="3" name="Content Placeholder 2"/>
          <p:cNvSpPr>
            <a:spLocks noGrp="1"/>
          </p:cNvSpPr>
          <p:nvPr>
            <p:ph idx="1"/>
          </p:nvPr>
        </p:nvSpPr>
        <p:spPr/>
        <p:txBody>
          <a:bodyPr/>
          <a:lstStyle/>
          <a:p>
            <a:r>
              <a:rPr lang="en-US" dirty="0"/>
              <a:t>Using an anti-virus software involves:</a:t>
            </a:r>
          </a:p>
          <a:p>
            <a:pPr lvl="1"/>
            <a:r>
              <a:rPr lang="en-US" dirty="0" smtClean="0"/>
              <a:t>________________ </a:t>
            </a:r>
            <a:r>
              <a:rPr lang="en-US" dirty="0" smtClean="0"/>
              <a:t>any files and programs which are questionable </a:t>
            </a:r>
          </a:p>
          <a:p>
            <a:pPr lvl="1"/>
            <a:r>
              <a:rPr lang="en-US" dirty="0" smtClean="0"/>
              <a:t>removing viruses by using the </a:t>
            </a:r>
            <a:r>
              <a:rPr lang="en-US" dirty="0" smtClean="0"/>
              <a:t>_______________ </a:t>
            </a:r>
            <a:r>
              <a:rPr lang="en-US" dirty="0" smtClean="0"/>
              <a:t>viruses function provided by the anti-virus software</a:t>
            </a:r>
          </a:p>
          <a:p>
            <a:pPr lvl="1"/>
            <a:r>
              <a:rPr lang="en-US" dirty="0" smtClean="0"/>
              <a:t>__________ </a:t>
            </a:r>
            <a:r>
              <a:rPr lang="en-US" dirty="0" smtClean="0"/>
              <a:t>the computer and </a:t>
            </a:r>
            <a:r>
              <a:rPr lang="en-US" dirty="0" smtClean="0"/>
              <a:t>_______ </a:t>
            </a:r>
            <a:r>
              <a:rPr lang="en-US" dirty="0" smtClean="0"/>
              <a:t>its performance </a:t>
            </a:r>
          </a:p>
          <a:p>
            <a:pPr lvl="1"/>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33</a:t>
            </a:fld>
            <a:endParaRPr lang="en-US" dirty="0"/>
          </a:p>
        </p:txBody>
      </p:sp>
    </p:spTree>
    <p:extLst>
      <p:ext uri="{BB962C8B-B14F-4D97-AF65-F5344CB8AC3E}">
        <p14:creationId xmlns:p14="http://schemas.microsoft.com/office/powerpoint/2010/main" val="513489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Viruses</a:t>
            </a:r>
            <a:endParaRPr lang="en-US" dirty="0"/>
          </a:p>
        </p:txBody>
      </p:sp>
      <p:sp>
        <p:nvSpPr>
          <p:cNvPr id="3" name="Content Placeholder 2"/>
          <p:cNvSpPr>
            <a:spLocks noGrp="1"/>
          </p:cNvSpPr>
          <p:nvPr>
            <p:ph idx="1"/>
          </p:nvPr>
        </p:nvSpPr>
        <p:spPr/>
        <p:txBody>
          <a:bodyPr/>
          <a:lstStyle/>
          <a:p>
            <a:r>
              <a:rPr lang="en-US" dirty="0" smtClean="0"/>
              <a:t>Manually involves:</a:t>
            </a:r>
          </a:p>
          <a:p>
            <a:pPr lvl="1"/>
            <a:r>
              <a:rPr lang="en-US" dirty="0" smtClean="0"/>
              <a:t>_____________ </a:t>
            </a:r>
            <a:r>
              <a:rPr lang="en-US" dirty="0" smtClean="0"/>
              <a:t>the computer in </a:t>
            </a:r>
            <a:r>
              <a:rPr lang="en-US" dirty="0" smtClean="0"/>
              <a:t>_______ </a:t>
            </a:r>
            <a:r>
              <a:rPr lang="en-US" dirty="0" smtClean="0"/>
              <a:t>Mode with Networking– this allows the user to use the Internet to look up the programs which are starting with the computer </a:t>
            </a:r>
          </a:p>
          <a:p>
            <a:pPr lvl="1"/>
            <a:r>
              <a:rPr lang="en-US" dirty="0" smtClean="0"/>
              <a:t>running </a:t>
            </a:r>
            <a:r>
              <a:rPr lang="en-US" dirty="0" smtClean="0"/>
              <a:t>___________– </a:t>
            </a:r>
            <a:r>
              <a:rPr lang="en-US" dirty="0" smtClean="0"/>
              <a:t>the program allows users to see exactly what is starting up on the computer when it boots </a:t>
            </a:r>
            <a:r>
              <a:rPr lang="en-US" dirty="0"/>
              <a:t>each time</a:t>
            </a:r>
            <a:r>
              <a:rPr lang="en-US" dirty="0" smtClean="0"/>
              <a:t> </a:t>
            </a:r>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34</a:t>
            </a:fld>
            <a:endParaRPr lang="en-US" dirty="0"/>
          </a:p>
        </p:txBody>
      </p:sp>
    </p:spTree>
    <p:extLst>
      <p:ext uri="{BB962C8B-B14F-4D97-AF65-F5344CB8AC3E}">
        <p14:creationId xmlns:p14="http://schemas.microsoft.com/office/powerpoint/2010/main" val="3830931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Viruses</a:t>
            </a:r>
            <a:endParaRPr lang="en-US" dirty="0"/>
          </a:p>
        </p:txBody>
      </p:sp>
      <p:sp>
        <p:nvSpPr>
          <p:cNvPr id="3" name="Content Placeholder 2"/>
          <p:cNvSpPr>
            <a:spLocks noGrp="1"/>
          </p:cNvSpPr>
          <p:nvPr>
            <p:ph idx="1"/>
          </p:nvPr>
        </p:nvSpPr>
        <p:spPr/>
        <p:txBody>
          <a:bodyPr/>
          <a:lstStyle/>
          <a:p>
            <a:r>
              <a:rPr lang="en-US" dirty="0" smtClean="0"/>
              <a:t>Manually involves:</a:t>
            </a:r>
          </a:p>
          <a:p>
            <a:pPr lvl="1"/>
            <a:r>
              <a:rPr lang="en-US" dirty="0" smtClean="0"/>
              <a:t>______________ </a:t>
            </a:r>
            <a:r>
              <a:rPr lang="en-US" dirty="0" smtClean="0"/>
              <a:t>for suspicious entries– pay attention to both the entry’s </a:t>
            </a:r>
            <a:r>
              <a:rPr lang="en-US" dirty="0" smtClean="0"/>
              <a:t>_______ </a:t>
            </a:r>
            <a:r>
              <a:rPr lang="en-US" dirty="0" smtClean="0"/>
              <a:t>and the file </a:t>
            </a:r>
            <a:r>
              <a:rPr lang="en-US" dirty="0" smtClean="0"/>
              <a:t>____________ </a:t>
            </a:r>
            <a:endParaRPr lang="en-US" dirty="0" smtClean="0"/>
          </a:p>
          <a:p>
            <a:pPr lvl="1"/>
            <a:r>
              <a:rPr lang="en-US" dirty="0" smtClean="0"/>
              <a:t>______________ </a:t>
            </a:r>
            <a:r>
              <a:rPr lang="en-US" dirty="0" smtClean="0"/>
              <a:t>the file location of each offending entry– users need to locate these files later to </a:t>
            </a:r>
            <a:r>
              <a:rPr lang="en-US" dirty="0" smtClean="0"/>
              <a:t>_________ </a:t>
            </a:r>
            <a:r>
              <a:rPr lang="en-US" dirty="0" smtClean="0"/>
              <a:t>them </a:t>
            </a:r>
          </a:p>
          <a:p>
            <a:pPr lvl="1"/>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35</a:t>
            </a:fld>
            <a:endParaRPr lang="en-US" dirty="0"/>
          </a:p>
        </p:txBody>
      </p:sp>
    </p:spTree>
    <p:extLst>
      <p:ext uri="{BB962C8B-B14F-4D97-AF65-F5344CB8AC3E}">
        <p14:creationId xmlns:p14="http://schemas.microsoft.com/office/powerpoint/2010/main" val="658151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Viruses</a:t>
            </a:r>
            <a:endParaRPr lang="en-US" dirty="0"/>
          </a:p>
        </p:txBody>
      </p:sp>
      <p:sp>
        <p:nvSpPr>
          <p:cNvPr id="3" name="Content Placeholder 2"/>
          <p:cNvSpPr>
            <a:spLocks noGrp="1"/>
          </p:cNvSpPr>
          <p:nvPr>
            <p:ph idx="1"/>
          </p:nvPr>
        </p:nvSpPr>
        <p:spPr/>
        <p:txBody>
          <a:bodyPr/>
          <a:lstStyle/>
          <a:p>
            <a:r>
              <a:rPr lang="en-US" dirty="0" smtClean="0"/>
              <a:t>Manually involves:</a:t>
            </a:r>
          </a:p>
          <a:p>
            <a:pPr lvl="1"/>
            <a:r>
              <a:rPr lang="en-US" dirty="0" smtClean="0"/>
              <a:t>_________ </a:t>
            </a:r>
            <a:r>
              <a:rPr lang="en-US" dirty="0" smtClean="0"/>
              <a:t>the malware-related entry– removing the entry from the startup process, but not any of the inflected files </a:t>
            </a:r>
          </a:p>
          <a:p>
            <a:pPr lvl="1"/>
            <a:r>
              <a:rPr lang="en-US" dirty="0" smtClean="0"/>
              <a:t>____________ </a:t>
            </a:r>
            <a:r>
              <a:rPr lang="en-US" dirty="0" smtClean="0"/>
              <a:t>the files associated with the deleted entry– </a:t>
            </a:r>
            <a:r>
              <a:rPr lang="en-US" dirty="0" smtClean="0"/>
              <a:t>______________ </a:t>
            </a:r>
            <a:r>
              <a:rPr lang="en-US" dirty="0" smtClean="0"/>
              <a:t>to the location which was associated with the startup entry </a:t>
            </a:r>
          </a:p>
          <a:p>
            <a:pPr lvl="1"/>
            <a:r>
              <a:rPr lang="en-US" dirty="0" smtClean="0"/>
              <a:t>______________ </a:t>
            </a:r>
            <a:r>
              <a:rPr lang="en-US" dirty="0" smtClean="0"/>
              <a:t>the computer normally</a:t>
            </a:r>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36</a:t>
            </a:fld>
            <a:endParaRPr lang="en-US" dirty="0"/>
          </a:p>
        </p:txBody>
      </p:sp>
      <p:pic>
        <p:nvPicPr>
          <p:cNvPr id="5" name="Picture 4" descr="Main Menu Button.png">
            <a:hlinkClick r:id="rId2" action="ppaction://hlinksldjump"/>
          </p:cNvPr>
          <p:cNvPicPr>
            <a:picLocks noChangeAspect="1"/>
          </p:cNvPicPr>
          <p:nvPr/>
        </p:nvPicPr>
        <p:blipFill>
          <a:blip r:embed="rId3" cstate="print"/>
          <a:stretch>
            <a:fillRect/>
          </a:stretch>
        </p:blipFill>
        <p:spPr>
          <a:xfrm>
            <a:off x="8077200" y="5715000"/>
            <a:ext cx="950976" cy="713232"/>
          </a:xfrm>
          <a:prstGeom prst="rect">
            <a:avLst/>
          </a:prstGeom>
        </p:spPr>
      </p:pic>
    </p:spTree>
    <p:extLst>
      <p:ext uri="{BB962C8B-B14F-4D97-AF65-F5344CB8AC3E}">
        <p14:creationId xmlns:p14="http://schemas.microsoft.com/office/powerpoint/2010/main" val="77486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Computer Virus</a:t>
            </a:r>
            <a:endParaRPr lang="en-US" dirty="0"/>
          </a:p>
        </p:txBody>
      </p:sp>
      <p:sp>
        <p:nvSpPr>
          <p:cNvPr id="3" name="Content Placeholder 2"/>
          <p:cNvSpPr>
            <a:spLocks noGrp="1"/>
          </p:cNvSpPr>
          <p:nvPr>
            <p:ph idx="1"/>
          </p:nvPr>
        </p:nvSpPr>
        <p:spPr/>
        <p:txBody>
          <a:bodyPr>
            <a:normAutofit/>
          </a:bodyPr>
          <a:lstStyle/>
          <a:p>
            <a:pPr lvl="0"/>
            <a:r>
              <a:rPr lang="en-US" sz="2400" dirty="0" smtClean="0"/>
              <a:t>Is a </a:t>
            </a:r>
            <a:r>
              <a:rPr lang="en-US" sz="2400" dirty="0" smtClean="0"/>
              <a:t>______________</a:t>
            </a:r>
            <a:r>
              <a:rPr lang="en-US" sz="2400" dirty="0" smtClean="0"/>
              <a:t> </a:t>
            </a:r>
            <a:r>
              <a:rPr lang="en-US" sz="2400" dirty="0" smtClean="0"/>
              <a:t>computer program created by a user with objectives to </a:t>
            </a:r>
            <a:r>
              <a:rPr lang="en-US" sz="2400" dirty="0" smtClean="0"/>
              <a:t>_______ </a:t>
            </a:r>
            <a:r>
              <a:rPr lang="en-US" sz="2400" dirty="0" smtClean="0"/>
              <a:t>or </a:t>
            </a:r>
            <a:r>
              <a:rPr lang="en-US" sz="2400" dirty="0" smtClean="0"/>
              <a:t>_________ </a:t>
            </a:r>
            <a:r>
              <a:rPr lang="en-US" sz="2400" dirty="0" smtClean="0"/>
              <a:t>another’s property</a:t>
            </a:r>
          </a:p>
          <a:p>
            <a:pPr lvl="0"/>
            <a:r>
              <a:rPr lang="en-US" sz="2400" dirty="0" smtClean="0"/>
              <a:t>Is also referred to as </a:t>
            </a:r>
            <a:r>
              <a:rPr lang="en-US" sz="2400" i="1" dirty="0" smtClean="0"/>
              <a:t>______________</a:t>
            </a:r>
            <a:endParaRPr lang="en-US" sz="2400" dirty="0" smtClean="0"/>
          </a:p>
          <a:p>
            <a:pPr lvl="0"/>
            <a:r>
              <a:rPr lang="en-US" sz="2400" dirty="0" smtClean="0"/>
              <a:t>Is important for users to be aware of</a:t>
            </a:r>
          </a:p>
          <a:p>
            <a:endParaRPr lang="en-US" sz="2400"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4</a:t>
            </a:fld>
            <a:endParaRPr lang="en-US" dirty="0"/>
          </a:p>
        </p:txBody>
      </p:sp>
      <p:sp>
        <p:nvSpPr>
          <p:cNvPr id="77825" name="Rectangle 1"/>
          <p:cNvSpPr>
            <a:spLocks noChangeArrowheads="1"/>
          </p:cNvSpPr>
          <p:nvPr/>
        </p:nvSpPr>
        <p:spPr bwMode="auto">
          <a:xfrm>
            <a:off x="1295400" y="5410200"/>
            <a:ext cx="7162800"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Computer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malicious computer program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by a user with objectives to harm or steal another’s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A Computer Virus1.jpg"/>
          <p:cNvPicPr>
            <a:picLocks noChangeAspect="1"/>
          </p:cNvPicPr>
          <p:nvPr/>
        </p:nvPicPr>
        <p:blipFill>
          <a:blip r:embed="rId3" cstate="print"/>
          <a:stretch>
            <a:fillRect/>
          </a:stretch>
        </p:blipFill>
        <p:spPr>
          <a:xfrm>
            <a:off x="6281057" y="3810000"/>
            <a:ext cx="2177143"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Computer Virus</a:t>
            </a:r>
            <a:endParaRPr lang="en-US" dirty="0"/>
          </a:p>
        </p:txBody>
      </p:sp>
      <p:sp>
        <p:nvSpPr>
          <p:cNvPr id="3" name="Content Placeholder 2"/>
          <p:cNvSpPr>
            <a:spLocks noGrp="1"/>
          </p:cNvSpPr>
          <p:nvPr>
            <p:ph idx="1"/>
          </p:nvPr>
        </p:nvSpPr>
        <p:spPr>
          <a:xfrm>
            <a:off x="1143000" y="1493837"/>
            <a:ext cx="7772400" cy="4525963"/>
          </a:xfrm>
        </p:spPr>
        <p:txBody>
          <a:bodyPr>
            <a:normAutofit/>
          </a:bodyPr>
          <a:lstStyle/>
          <a:p>
            <a:pPr lvl="0"/>
            <a:r>
              <a:rPr lang="en-US" sz="2400" dirty="0" smtClean="0"/>
              <a:t>Is a piece of </a:t>
            </a:r>
            <a:r>
              <a:rPr lang="en-US" sz="2400" dirty="0" smtClean="0"/>
              <a:t>_______ </a:t>
            </a:r>
            <a:r>
              <a:rPr lang="en-US" sz="2400" dirty="0" smtClean="0"/>
              <a:t>attaching itself to a larger, more frequently used program </a:t>
            </a:r>
          </a:p>
          <a:p>
            <a:pPr lvl="1"/>
            <a:r>
              <a:rPr lang="en-US" sz="2400" dirty="0" smtClean="0"/>
              <a:t>it then </a:t>
            </a:r>
            <a:r>
              <a:rPr lang="en-US" sz="2400" dirty="0" smtClean="0"/>
              <a:t>______________ </a:t>
            </a:r>
            <a:r>
              <a:rPr lang="en-US" sz="2400" dirty="0" smtClean="0"/>
              <a:t>the program</a:t>
            </a:r>
          </a:p>
          <a:p>
            <a:pPr lvl="1"/>
            <a:r>
              <a:rPr lang="en-US" sz="2400" dirty="0" smtClean="0"/>
              <a:t>this is referred to as </a:t>
            </a:r>
            <a:r>
              <a:rPr lang="en-US" sz="2400" dirty="0" smtClean="0"/>
              <a:t>“__________________”</a:t>
            </a:r>
            <a:endParaRPr lang="en-US" sz="2400" dirty="0" smtClean="0"/>
          </a:p>
          <a:p>
            <a:pPr lvl="0"/>
            <a:r>
              <a:rPr lang="en-US" sz="2400" dirty="0" smtClean="0"/>
              <a:t>Is active and running only when the </a:t>
            </a:r>
            <a:r>
              <a:rPr lang="en-US" sz="2400" dirty="0" smtClean="0"/>
              <a:t>_______ </a:t>
            </a:r>
            <a:r>
              <a:rPr lang="en-US" sz="2400" dirty="0" smtClean="0"/>
              <a:t>program is active</a:t>
            </a:r>
          </a:p>
          <a:p>
            <a:pPr lvl="0"/>
            <a:r>
              <a:rPr lang="en-US" sz="2400" dirty="0" smtClean="0"/>
              <a:t>Is designed to </a:t>
            </a:r>
            <a:r>
              <a:rPr lang="en-US" sz="2400" dirty="0" smtClean="0"/>
              <a:t>_____________ </a:t>
            </a:r>
            <a:r>
              <a:rPr lang="en-US" sz="2400" dirty="0" smtClean="0"/>
              <a:t>and </a:t>
            </a:r>
            <a:r>
              <a:rPr lang="en-US" sz="2400" dirty="0" smtClean="0"/>
              <a:t>__________ </a:t>
            </a:r>
            <a:r>
              <a:rPr lang="en-US" sz="2400" dirty="0" smtClean="0"/>
              <a:t>other programs the computer runs</a:t>
            </a:r>
          </a:p>
          <a:p>
            <a:pPr lvl="0"/>
            <a:r>
              <a:rPr lang="en-US" sz="2400" dirty="0" smtClean="0"/>
              <a:t>Protect themselves by hiding in a host program</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5</a:t>
            </a:fld>
            <a:endParaRPr lang="en-US" dirty="0"/>
          </a:p>
        </p:txBody>
      </p:sp>
      <p:sp>
        <p:nvSpPr>
          <p:cNvPr id="75777" name="Rectangle 1"/>
          <p:cNvSpPr>
            <a:spLocks noChangeArrowheads="1"/>
          </p:cNvSpPr>
          <p:nvPr/>
        </p:nvSpPr>
        <p:spPr bwMode="auto">
          <a:xfrm>
            <a:off x="1600200" y="5257800"/>
            <a:ext cx="6858000" cy="76944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 </a:t>
            </a: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 </a:t>
            </a:r>
            <a:r>
              <a:rPr lang="en-US" sz="2200" dirty="0" smtClean="0">
                <a:solidFill>
                  <a:schemeClr val="tx1"/>
                </a:solidFill>
                <a:latin typeface="Arial" pitchFamily="34" charset="0"/>
                <a:ea typeface="Times New Roman" pitchFamily="18" charset="0"/>
                <a:cs typeface="Arial" pitchFamily="34" charset="0"/>
              </a:rPr>
              <a:t>a</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large, frequently run program </a:t>
            </a:r>
            <a:r>
              <a:rPr lang="en-US" sz="2200" dirty="0" smtClean="0">
                <a:solidFill>
                  <a:schemeClr val="tx1"/>
                </a:solidFill>
                <a:latin typeface="Arial" pitchFamily="34" charset="0"/>
                <a:ea typeface="Times New Roman" pitchFamily="18" charset="0"/>
                <a:cs typeface="Arial" pitchFamily="34" charset="0"/>
              </a:rPr>
              <a:t>attached to the virus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78" name="Rectangle 2"/>
          <p:cNvSpPr>
            <a:spLocks noChangeArrowheads="1"/>
          </p:cNvSpPr>
          <p:nvPr/>
        </p:nvSpPr>
        <p:spPr bwMode="auto">
          <a:xfrm>
            <a:off x="1600200" y="6027241"/>
            <a:ext cx="6858000" cy="76944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Piggybacking: </a:t>
            </a:r>
            <a:r>
              <a:rPr lang="en-US" sz="2200" dirty="0" smtClean="0">
                <a:solidFill>
                  <a:schemeClr val="tx1"/>
                </a:solidFill>
                <a:latin typeface="Arial" pitchFamily="34" charset="0"/>
                <a:ea typeface="Times New Roman" pitchFamily="18" charset="0"/>
                <a:cs typeface="Arial" pitchFamily="34" charset="0"/>
              </a:rPr>
              <a:t>t</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act of a computer virus </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 </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itself to another computer program</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A Computer Virus2.jpg"/>
          <p:cNvPicPr>
            <a:picLocks noChangeAspect="1"/>
          </p:cNvPicPr>
          <p:nvPr/>
        </p:nvPicPr>
        <p:blipFill>
          <a:blip r:embed="rId3" cstate="print"/>
          <a:stretch>
            <a:fillRect/>
          </a:stretch>
        </p:blipFill>
        <p:spPr>
          <a:xfrm>
            <a:off x="228600" y="5181600"/>
            <a:ext cx="1219200" cy="1625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Computer Virus</a:t>
            </a:r>
            <a:endParaRPr lang="en-US" dirty="0"/>
          </a:p>
        </p:txBody>
      </p:sp>
      <p:sp>
        <p:nvSpPr>
          <p:cNvPr id="3" name="Content Placeholder 2"/>
          <p:cNvSpPr>
            <a:spLocks noGrp="1"/>
          </p:cNvSpPr>
          <p:nvPr>
            <p:ph idx="1"/>
          </p:nvPr>
        </p:nvSpPr>
        <p:spPr>
          <a:xfrm>
            <a:off x="1143000" y="1493837"/>
            <a:ext cx="7772400" cy="4525963"/>
          </a:xfrm>
        </p:spPr>
        <p:txBody>
          <a:bodyPr>
            <a:normAutofit/>
          </a:bodyPr>
          <a:lstStyle/>
          <a:p>
            <a:pPr lvl="0"/>
            <a:r>
              <a:rPr lang="en-US" sz="2600" dirty="0" smtClean="0"/>
              <a:t>Begins to carry out whatever malicious activity it is supposed to, </a:t>
            </a:r>
            <a:r>
              <a:rPr lang="en-US" sz="2600" dirty="0" smtClean="0"/>
              <a:t>_______ </a:t>
            </a:r>
            <a:r>
              <a:rPr lang="en-US" sz="2600" dirty="0" smtClean="0"/>
              <a:t>it has multiplied and infected </a:t>
            </a:r>
            <a:r>
              <a:rPr lang="en-US" sz="2600" dirty="0" smtClean="0"/>
              <a:t>_________ </a:t>
            </a:r>
            <a:r>
              <a:rPr lang="en-US" sz="2600" dirty="0" smtClean="0"/>
              <a:t>programs</a:t>
            </a:r>
          </a:p>
          <a:p>
            <a:pPr lvl="1"/>
            <a:r>
              <a:rPr lang="en-US" sz="2400" dirty="0" smtClean="0"/>
              <a:t>the malicious activity is known as the </a:t>
            </a:r>
            <a:r>
              <a:rPr lang="en-US" sz="2400" dirty="0" smtClean="0"/>
              <a:t>__________</a:t>
            </a:r>
            <a:endParaRPr lang="en-US" sz="2400" dirty="0" smtClean="0"/>
          </a:p>
          <a:p>
            <a:pPr lvl="0"/>
            <a:r>
              <a:rPr lang="en-US" sz="2600" dirty="0" smtClean="0"/>
              <a:t>Can spread </a:t>
            </a:r>
            <a:r>
              <a:rPr lang="en-US" sz="2600" dirty="0" smtClean="0"/>
              <a:t>_______, </a:t>
            </a:r>
            <a:r>
              <a:rPr lang="en-US" sz="2600" dirty="0" smtClean="0"/>
              <a:t>slow or </a:t>
            </a:r>
            <a:r>
              <a:rPr lang="en-US" sz="2600" dirty="0" smtClean="0"/>
              <a:t>_____ </a:t>
            </a:r>
            <a:r>
              <a:rPr lang="en-US" sz="2600" dirty="0" smtClean="0"/>
              <a:t>spread at all</a:t>
            </a:r>
          </a:p>
          <a:p>
            <a:pPr lvl="1"/>
            <a:r>
              <a:rPr lang="en-US" sz="2400" dirty="0" smtClean="0"/>
              <a:t>if the virus programmer made an error in designing the virus then it will not spread at all</a:t>
            </a:r>
          </a:p>
          <a:p>
            <a:pPr lvl="0"/>
            <a:r>
              <a:rPr lang="en-US" sz="2600" dirty="0" smtClean="0"/>
              <a:t>Can remain </a:t>
            </a:r>
            <a:r>
              <a:rPr lang="en-US" sz="2600" dirty="0" smtClean="0"/>
              <a:t>_______________ </a:t>
            </a:r>
            <a:r>
              <a:rPr lang="en-US" sz="2600" dirty="0" smtClean="0"/>
              <a:t>in a computer until a specified time</a:t>
            </a:r>
          </a:p>
          <a:p>
            <a:pPr lvl="0"/>
            <a:r>
              <a:rPr lang="en-US" sz="2600" dirty="0" smtClean="0"/>
              <a:t>Can delete </a:t>
            </a:r>
            <a:r>
              <a:rPr lang="en-US" sz="2600" dirty="0" smtClean="0"/>
              <a:t>_____ </a:t>
            </a:r>
            <a:r>
              <a:rPr lang="en-US" sz="2600" dirty="0" smtClean="0"/>
              <a:t>data and files on a computer</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6</a:t>
            </a:fld>
            <a:endParaRPr lang="en-US" dirty="0"/>
          </a:p>
        </p:txBody>
      </p:sp>
      <p:sp>
        <p:nvSpPr>
          <p:cNvPr id="73729" name="Rectangle 1"/>
          <p:cNvSpPr>
            <a:spLocks noChangeArrowheads="1"/>
          </p:cNvSpPr>
          <p:nvPr/>
        </p:nvSpPr>
        <p:spPr bwMode="auto">
          <a:xfrm>
            <a:off x="1143000" y="5943600"/>
            <a:ext cx="7315200"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Payload: </a:t>
            </a:r>
            <a:r>
              <a:rPr lang="en-US" sz="2400" dirty="0" smtClean="0">
                <a:solidFill>
                  <a:schemeClr val="tx1"/>
                </a:solidFill>
                <a:latin typeface="Arial" pitchFamily="34" charset="0"/>
                <a:ea typeface="Times New Roman" pitchFamily="18" charset="0"/>
                <a:cs typeface="Arial" pitchFamily="34" charset="0"/>
              </a:rPr>
              <a:t>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malicious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computer virus or worm is designed to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A Computer Virus3.jpg"/>
          <p:cNvPicPr>
            <a:picLocks noChangeAspect="1"/>
          </p:cNvPicPr>
          <p:nvPr/>
        </p:nvPicPr>
        <p:blipFill>
          <a:blip r:embed="rId3" cstate="print"/>
          <a:stretch>
            <a:fillRect/>
          </a:stretch>
        </p:blipFill>
        <p:spPr>
          <a:xfrm>
            <a:off x="44244" y="5257800"/>
            <a:ext cx="992696"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Computer Virus</a:t>
            </a:r>
            <a:endParaRPr lang="en-US" dirty="0"/>
          </a:p>
        </p:txBody>
      </p:sp>
      <p:sp>
        <p:nvSpPr>
          <p:cNvPr id="3" name="Content Placeholder 2"/>
          <p:cNvSpPr>
            <a:spLocks noGrp="1"/>
          </p:cNvSpPr>
          <p:nvPr>
            <p:ph idx="1"/>
          </p:nvPr>
        </p:nvSpPr>
        <p:spPr>
          <a:xfrm>
            <a:off x="1143000" y="1676400"/>
            <a:ext cx="7772400" cy="5181600"/>
          </a:xfrm>
        </p:spPr>
        <p:txBody>
          <a:bodyPr>
            <a:normAutofit fontScale="85000" lnSpcReduction="10000"/>
          </a:bodyPr>
          <a:lstStyle/>
          <a:p>
            <a:pPr lvl="0"/>
            <a:r>
              <a:rPr lang="en-US" sz="3400" dirty="0" smtClean="0"/>
              <a:t>Can affect </a:t>
            </a:r>
            <a:r>
              <a:rPr lang="en-US" sz="3400" dirty="0" smtClean="0"/>
              <a:t>_____________ </a:t>
            </a:r>
            <a:r>
              <a:rPr lang="en-US" sz="3400" dirty="0" smtClean="0"/>
              <a:t>parts of the computer</a:t>
            </a:r>
          </a:p>
          <a:p>
            <a:pPr lvl="1"/>
            <a:r>
              <a:rPr lang="en-US" sz="3000" dirty="0" smtClean="0"/>
              <a:t>such as:</a:t>
            </a:r>
          </a:p>
          <a:p>
            <a:pPr lvl="2"/>
            <a:r>
              <a:rPr lang="en-US" sz="2800" dirty="0" smtClean="0"/>
              <a:t>the </a:t>
            </a:r>
            <a:r>
              <a:rPr lang="en-US" sz="2800" dirty="0" smtClean="0"/>
              <a:t>________ </a:t>
            </a:r>
            <a:r>
              <a:rPr lang="en-US" sz="2800" dirty="0" smtClean="0"/>
              <a:t>drive</a:t>
            </a:r>
          </a:p>
          <a:p>
            <a:pPr lvl="2"/>
            <a:r>
              <a:rPr lang="en-US" sz="2800" dirty="0" smtClean="0"/>
              <a:t>a </a:t>
            </a:r>
            <a:r>
              <a:rPr lang="en-US" sz="2800" dirty="0" smtClean="0"/>
              <a:t>_____________ </a:t>
            </a:r>
            <a:r>
              <a:rPr lang="en-US" sz="2800" dirty="0" smtClean="0"/>
              <a:t>drive</a:t>
            </a:r>
          </a:p>
          <a:p>
            <a:pPr lvl="2"/>
            <a:r>
              <a:rPr lang="en-US" sz="2800" dirty="0" smtClean="0"/>
              <a:t>any type of </a:t>
            </a:r>
            <a:r>
              <a:rPr lang="en-US" sz="2800" dirty="0" smtClean="0"/>
              <a:t>____________ </a:t>
            </a:r>
            <a:r>
              <a:rPr lang="en-US" sz="2800" dirty="0" smtClean="0"/>
              <a:t>device</a:t>
            </a:r>
          </a:p>
          <a:p>
            <a:pPr lvl="0"/>
            <a:r>
              <a:rPr lang="en-US" sz="3400" dirty="0" smtClean="0"/>
              <a:t>Can spread through virtually </a:t>
            </a:r>
            <a:r>
              <a:rPr lang="en-US" sz="3400" dirty="0" smtClean="0"/>
              <a:t>____ </a:t>
            </a:r>
            <a:r>
              <a:rPr lang="en-US" sz="3400" dirty="0" smtClean="0"/>
              <a:t>computer to server or computer to computer contact</a:t>
            </a:r>
          </a:p>
          <a:p>
            <a:pPr lvl="1"/>
            <a:r>
              <a:rPr lang="en-US" sz="3000" dirty="0" smtClean="0"/>
              <a:t>Examples of </a:t>
            </a:r>
            <a:r>
              <a:rPr lang="en-US" sz="3000" dirty="0" smtClean="0"/>
              <a:t>___________ </a:t>
            </a:r>
            <a:r>
              <a:rPr lang="en-US" sz="3000" dirty="0" smtClean="0"/>
              <a:t>medians:</a:t>
            </a:r>
            <a:r>
              <a:rPr lang="en-US" sz="3400" dirty="0" smtClean="0"/>
              <a:t> </a:t>
            </a:r>
          </a:p>
          <a:p>
            <a:pPr lvl="2"/>
            <a:r>
              <a:rPr lang="en-US" sz="2800" dirty="0" smtClean="0"/>
              <a:t>_______________</a:t>
            </a:r>
            <a:endParaRPr lang="en-US" sz="2800" dirty="0" smtClean="0"/>
          </a:p>
          <a:p>
            <a:pPr lvl="2"/>
            <a:r>
              <a:rPr lang="en-US" sz="2800" dirty="0" smtClean="0"/>
              <a:t>_______________ </a:t>
            </a:r>
            <a:r>
              <a:rPr lang="en-US" sz="2800" dirty="0" smtClean="0"/>
              <a:t>attachments or music</a:t>
            </a:r>
          </a:p>
          <a:p>
            <a:pPr lvl="2"/>
            <a:r>
              <a:rPr lang="en-US" sz="2800" dirty="0" smtClean="0"/>
              <a:t>CD or </a:t>
            </a:r>
            <a:r>
              <a:rPr lang="en-US" sz="2800" dirty="0" smtClean="0"/>
              <a:t>__________ </a:t>
            </a:r>
            <a:r>
              <a:rPr lang="en-US" sz="2800" dirty="0" smtClean="0"/>
              <a:t>drive</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7</a:t>
            </a:fld>
            <a:endParaRPr lang="en-US" dirty="0"/>
          </a:p>
        </p:txBody>
      </p:sp>
      <p:pic>
        <p:nvPicPr>
          <p:cNvPr id="5" name="Picture 4" descr="A Computer Virus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858000" y="2286000"/>
            <a:ext cx="2092981" cy="1371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Computer Worm</a:t>
            </a:r>
            <a:endParaRPr lang="en-US" dirty="0"/>
          </a:p>
        </p:txBody>
      </p:sp>
      <p:sp>
        <p:nvSpPr>
          <p:cNvPr id="3" name="Content Placeholder 2"/>
          <p:cNvSpPr>
            <a:spLocks noGrp="1"/>
          </p:cNvSpPr>
          <p:nvPr>
            <p:ph idx="1"/>
          </p:nvPr>
        </p:nvSpPr>
        <p:spPr/>
        <p:txBody>
          <a:bodyPr/>
          <a:lstStyle/>
          <a:p>
            <a:pPr lvl="0"/>
            <a:r>
              <a:rPr lang="en-US" dirty="0" smtClean="0"/>
              <a:t>Is an </a:t>
            </a:r>
            <a:r>
              <a:rPr lang="en-US" dirty="0" smtClean="0"/>
              <a:t>_________________ </a:t>
            </a:r>
            <a:r>
              <a:rPr lang="en-US" dirty="0" smtClean="0"/>
              <a:t>program </a:t>
            </a:r>
          </a:p>
          <a:p>
            <a:pPr lvl="1"/>
            <a:r>
              <a:rPr lang="en-US" dirty="0" smtClean="0"/>
              <a:t>it does </a:t>
            </a:r>
            <a:r>
              <a:rPr lang="en-US" dirty="0" smtClean="0"/>
              <a:t>____ </a:t>
            </a:r>
            <a:r>
              <a:rPr lang="en-US" dirty="0" smtClean="0"/>
              <a:t>attach itself to files or programs</a:t>
            </a:r>
          </a:p>
          <a:p>
            <a:pPr lvl="0"/>
            <a:r>
              <a:rPr lang="en-US" dirty="0" smtClean="0"/>
              <a:t>Is classified by two types:</a:t>
            </a:r>
          </a:p>
          <a:p>
            <a:pPr lvl="1"/>
            <a:r>
              <a:rPr lang="en-US" dirty="0" smtClean="0"/>
              <a:t>a </a:t>
            </a:r>
            <a:r>
              <a:rPr lang="en-US" dirty="0" smtClean="0"/>
              <a:t>___________ </a:t>
            </a:r>
            <a:r>
              <a:rPr lang="en-US" dirty="0" smtClean="0"/>
              <a:t>worm</a:t>
            </a:r>
          </a:p>
          <a:p>
            <a:pPr lvl="1"/>
            <a:r>
              <a:rPr lang="en-US" dirty="0" smtClean="0"/>
              <a:t>a </a:t>
            </a:r>
            <a:r>
              <a:rPr lang="en-US" dirty="0" smtClean="0"/>
              <a:t>______ </a:t>
            </a:r>
            <a:r>
              <a:rPr lang="en-US" dirty="0" smtClean="0"/>
              <a:t>worm</a:t>
            </a:r>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8</a:t>
            </a:fld>
            <a:endParaRPr lang="en-US" dirty="0"/>
          </a:p>
        </p:txBody>
      </p:sp>
      <p:sp>
        <p:nvSpPr>
          <p:cNvPr id="69633" name="Rectangle 1"/>
          <p:cNvSpPr>
            <a:spLocks noChangeArrowheads="1"/>
          </p:cNvSpPr>
          <p:nvPr/>
        </p:nvSpPr>
        <p:spPr bwMode="auto">
          <a:xfrm>
            <a:off x="1295400" y="5581471"/>
            <a:ext cx="6934200"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Computer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 independent program which multiplies itself by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itself onto another computer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A Computer Worm1.jpg"/>
          <p:cNvPicPr>
            <a:picLocks noChangeAspect="1"/>
          </p:cNvPicPr>
          <p:nvPr/>
        </p:nvPicPr>
        <p:blipFill>
          <a:blip r:embed="rId3" cstate="print"/>
          <a:stretch>
            <a:fillRect/>
          </a:stretch>
        </p:blipFill>
        <p:spPr>
          <a:xfrm>
            <a:off x="6553200" y="2895600"/>
            <a:ext cx="1598771" cy="23996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Computer Worm</a:t>
            </a:r>
            <a:endParaRPr lang="en-US" dirty="0"/>
          </a:p>
        </p:txBody>
      </p:sp>
      <p:sp>
        <p:nvSpPr>
          <p:cNvPr id="3" name="Content Placeholder 2"/>
          <p:cNvSpPr>
            <a:spLocks noGrp="1"/>
          </p:cNvSpPr>
          <p:nvPr>
            <p:ph idx="1"/>
          </p:nvPr>
        </p:nvSpPr>
        <p:spPr>
          <a:xfrm>
            <a:off x="1143000" y="1676400"/>
            <a:ext cx="7772400" cy="5029200"/>
          </a:xfrm>
        </p:spPr>
        <p:txBody>
          <a:bodyPr>
            <a:normAutofit/>
          </a:bodyPr>
          <a:lstStyle/>
          <a:p>
            <a:pPr lvl="0"/>
            <a:r>
              <a:rPr lang="en-US" dirty="0" smtClean="0"/>
              <a:t>Can contain malicious </a:t>
            </a:r>
            <a:r>
              <a:rPr lang="en-US" dirty="0" smtClean="0"/>
              <a:t>_____________ </a:t>
            </a:r>
            <a:r>
              <a:rPr lang="en-US" dirty="0" smtClean="0"/>
              <a:t>to hinder a computer’s performance</a:t>
            </a:r>
          </a:p>
          <a:p>
            <a:pPr lvl="0"/>
            <a:r>
              <a:rPr lang="en-US" dirty="0" smtClean="0"/>
              <a:t>Uses </a:t>
            </a:r>
            <a:r>
              <a:rPr lang="en-US" dirty="0" smtClean="0"/>
              <a:t>______ </a:t>
            </a:r>
            <a:r>
              <a:rPr lang="en-US" dirty="0" smtClean="0"/>
              <a:t>or </a:t>
            </a:r>
            <a:r>
              <a:rPr lang="en-US" dirty="0" smtClean="0"/>
              <a:t>_______ </a:t>
            </a:r>
            <a:r>
              <a:rPr lang="en-US" dirty="0" smtClean="0"/>
              <a:t>in the network to gain </a:t>
            </a:r>
            <a:r>
              <a:rPr lang="en-US" dirty="0" smtClean="0"/>
              <a:t>__________ </a:t>
            </a:r>
            <a:r>
              <a:rPr lang="en-US" dirty="0" smtClean="0"/>
              <a:t>to individual computers</a:t>
            </a:r>
          </a:p>
          <a:p>
            <a:pPr lvl="1"/>
            <a:r>
              <a:rPr lang="en-US" dirty="0" smtClean="0"/>
              <a:t>this gives </a:t>
            </a:r>
            <a:r>
              <a:rPr lang="en-US" dirty="0" smtClean="0"/>
              <a:t>________ </a:t>
            </a:r>
            <a:r>
              <a:rPr lang="en-US" dirty="0" smtClean="0"/>
              <a:t>the ability to move </a:t>
            </a:r>
            <a:r>
              <a:rPr lang="en-US" dirty="0" smtClean="0"/>
              <a:t>_____________ </a:t>
            </a:r>
            <a:r>
              <a:rPr lang="en-US" dirty="0" smtClean="0"/>
              <a:t>fast through a </a:t>
            </a:r>
            <a:r>
              <a:rPr lang="en-US" dirty="0" smtClean="0"/>
              <a:t>___________infecting </a:t>
            </a:r>
            <a:r>
              <a:rPr lang="en-US" dirty="0" smtClean="0"/>
              <a:t>computers</a:t>
            </a:r>
          </a:p>
          <a:p>
            <a:pPr lvl="2"/>
            <a:r>
              <a:rPr lang="en-US" sz="2600" dirty="0" smtClean="0"/>
              <a:t>it could possibly infect an entire network of computers within </a:t>
            </a:r>
            <a:r>
              <a:rPr lang="en-US" sz="2600" dirty="0" smtClean="0"/>
              <a:t>____________</a:t>
            </a:r>
            <a:endParaRPr lang="en-US" sz="2600" dirty="0" smtClean="0"/>
          </a:p>
          <a:p>
            <a:endParaRPr lang="en-US" dirty="0"/>
          </a:p>
        </p:txBody>
      </p:sp>
      <p:sp>
        <p:nvSpPr>
          <p:cNvPr id="4" name="Slide Number Placeholder 3"/>
          <p:cNvSpPr>
            <a:spLocks noGrp="1"/>
          </p:cNvSpPr>
          <p:nvPr>
            <p:ph type="sldNum" sz="quarter" idx="12"/>
          </p:nvPr>
        </p:nvSpPr>
        <p:spPr/>
        <p:txBody>
          <a:bodyPr/>
          <a:lstStyle/>
          <a:p>
            <a:fld id="{81FDCC50-3E9C-4C54-9723-265DE8AE0032}" type="slidenum">
              <a:rPr lang="en-US" smtClean="0"/>
              <a:pPr/>
              <a:t>9</a:t>
            </a:fld>
            <a:endParaRPr lang="en-US" dirty="0"/>
          </a:p>
        </p:txBody>
      </p:sp>
      <p:pic>
        <p:nvPicPr>
          <p:cNvPr id="5" name="Picture 4" descr="A Computer Worm2.jpg"/>
          <p:cNvPicPr>
            <a:picLocks noChangeAspect="1"/>
          </p:cNvPicPr>
          <p:nvPr/>
        </p:nvPicPr>
        <p:blipFill>
          <a:blip r:embed="rId3" cstate="print"/>
          <a:stretch>
            <a:fillRect/>
          </a:stretch>
        </p:blipFill>
        <p:spPr>
          <a:xfrm>
            <a:off x="152400" y="4191000"/>
            <a:ext cx="1447800" cy="21568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2098</Words>
  <Application>Microsoft Office PowerPoint</Application>
  <PresentationFormat>On-screen Show (4:3)</PresentationFormat>
  <Paragraphs>277</Paragraphs>
  <Slides>36</Slides>
  <Notes>26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Objectives</vt:lpstr>
      <vt:lpstr>Main Menu</vt:lpstr>
      <vt:lpstr>Introduction to Computer Worms &amp; Viruses</vt:lpstr>
      <vt:lpstr>A Computer Virus</vt:lpstr>
      <vt:lpstr>A Computer Virus</vt:lpstr>
      <vt:lpstr>A Computer Virus</vt:lpstr>
      <vt:lpstr>A Computer Virus</vt:lpstr>
      <vt:lpstr>A Computer Worm</vt:lpstr>
      <vt:lpstr>A Computer Worm</vt:lpstr>
      <vt:lpstr>A Network Worm</vt:lpstr>
      <vt:lpstr>A Host Worm</vt:lpstr>
      <vt:lpstr>Similarities of a Worm &amp; Virus</vt:lpstr>
      <vt:lpstr>Similarities of a Worm &amp; Virus</vt:lpstr>
      <vt:lpstr>Differences Between a Worm &amp; Virus</vt:lpstr>
      <vt:lpstr>Differences Between a Worm &amp; Virus</vt:lpstr>
      <vt:lpstr>A Summary of Differences</vt:lpstr>
      <vt:lpstr>A Trojan Horse</vt:lpstr>
      <vt:lpstr>A Trojan Horse</vt:lpstr>
      <vt:lpstr>Protecting Against Computer Worms &amp; Viruses</vt:lpstr>
      <vt:lpstr>Computer Virus &amp; Worm Laws</vt:lpstr>
      <vt:lpstr>Computer Virus &amp; Worm Laws at the Federal Level</vt:lpstr>
      <vt:lpstr>The Computer Fraud &amp; Abuse Act</vt:lpstr>
      <vt:lpstr>Clarification Issues</vt:lpstr>
      <vt:lpstr>Protecting a Computer</vt:lpstr>
      <vt:lpstr>Protecting a Computer</vt:lpstr>
      <vt:lpstr>Protecting a Computer</vt:lpstr>
      <vt:lpstr>Protecting a Computer</vt:lpstr>
      <vt:lpstr>Anti-Virus Software</vt:lpstr>
      <vt:lpstr>Anti-Virus Software</vt:lpstr>
      <vt:lpstr>Removing Viruses</vt:lpstr>
      <vt:lpstr>Removing Viruses</vt:lpstr>
      <vt:lpstr>Removing Viruses</vt:lpstr>
      <vt:lpstr>Removing Viruses</vt:lpstr>
      <vt:lpstr>Removing Viruses</vt:lpstr>
      <vt:lpstr>Removing Viruses</vt:lpstr>
      <vt:lpstr>Removing Viruses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dc:creator>
  <cp:lastModifiedBy>Ricks, Cassandra</cp:lastModifiedBy>
  <cp:revision>79</cp:revision>
  <dcterms:created xsi:type="dcterms:W3CDTF">2008-04-23T16:33:06Z</dcterms:created>
  <dcterms:modified xsi:type="dcterms:W3CDTF">2016-11-14T01:36:05Z</dcterms:modified>
</cp:coreProperties>
</file>